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19"/>
  </p:notesMasterIdLst>
  <p:handoutMasterIdLst>
    <p:handoutMasterId r:id="rId20"/>
  </p:handoutMasterIdLst>
  <p:sldIdLst>
    <p:sldId id="256" r:id="rId5"/>
    <p:sldId id="309" r:id="rId6"/>
    <p:sldId id="313" r:id="rId7"/>
    <p:sldId id="294" r:id="rId8"/>
    <p:sldId id="295" r:id="rId9"/>
    <p:sldId id="296" r:id="rId10"/>
    <p:sldId id="302" r:id="rId11"/>
    <p:sldId id="298" r:id="rId12"/>
    <p:sldId id="301" r:id="rId13"/>
    <p:sldId id="303" r:id="rId14"/>
    <p:sldId id="308" r:id="rId15"/>
    <p:sldId id="310" r:id="rId16"/>
    <p:sldId id="305" r:id="rId17"/>
    <p:sldId id="312" r:id="rId18"/>
  </p:sldIdLst>
  <p:sldSz cx="9144000" cy="6858000" type="screen4x3"/>
  <p:notesSz cx="7010400" cy="92964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92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65" autoAdjust="0"/>
  </p:normalViewPr>
  <p:slideViewPr>
    <p:cSldViewPr snapToGrid="0">
      <p:cViewPr>
        <p:scale>
          <a:sx n="70" d="100"/>
          <a:sy n="70" d="100"/>
        </p:scale>
        <p:origin x="1302" y="-96"/>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92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2620" tIns="46310" rIns="92620" bIns="4631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2620" tIns="46310" rIns="92620" bIns="46310" rtlCol="0"/>
          <a:lstStyle>
            <a:lvl1pPr algn="r">
              <a:defRPr sz="1200"/>
            </a:lvl1pPr>
          </a:lstStyle>
          <a:p>
            <a:fld id="{A7383D55-1D8E-47F0-8407-8CF902454C52}" type="datetimeFigureOut">
              <a:rPr lang="en-US" smtClean="0"/>
              <a:t>9/5/2017</a:t>
            </a:fld>
            <a:endParaRPr lang="en-US"/>
          </a:p>
        </p:txBody>
      </p:sp>
      <p:sp>
        <p:nvSpPr>
          <p:cNvPr id="4" name="Footer Placeholder 3"/>
          <p:cNvSpPr>
            <a:spLocks noGrp="1"/>
          </p:cNvSpPr>
          <p:nvPr>
            <p:ph type="ftr" sz="quarter" idx="2"/>
          </p:nvPr>
        </p:nvSpPr>
        <p:spPr>
          <a:xfrm>
            <a:off x="0" y="8829966"/>
            <a:ext cx="3037840" cy="464820"/>
          </a:xfrm>
          <a:prstGeom prst="rect">
            <a:avLst/>
          </a:prstGeom>
        </p:spPr>
        <p:txBody>
          <a:bodyPr vert="horz" lIns="92620" tIns="46310" rIns="92620" bIns="4631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6"/>
            <a:ext cx="3037840" cy="464820"/>
          </a:xfrm>
          <a:prstGeom prst="rect">
            <a:avLst/>
          </a:prstGeom>
        </p:spPr>
        <p:txBody>
          <a:bodyPr vert="horz" lIns="92620" tIns="46310" rIns="92620" bIns="46310" rtlCol="0" anchor="b"/>
          <a:lstStyle>
            <a:lvl1pPr algn="r">
              <a:defRPr sz="1200"/>
            </a:lvl1pPr>
          </a:lstStyle>
          <a:p>
            <a:fld id="{30D73952-53CB-4D8F-B858-71DE4FE97A36}"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2620" tIns="46310" rIns="92620" bIns="46310"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2620" tIns="46310" rIns="92620" bIns="46310" rtlCol="0"/>
          <a:lstStyle>
            <a:lvl1pPr algn="r">
              <a:defRPr sz="1200"/>
            </a:lvl1pPr>
          </a:lstStyle>
          <a:p>
            <a:fld id="{26C5454E-9E81-4C99-A91B-42C07507225A}" type="datetimeFigureOut">
              <a:rPr lang="en-US" smtClean="0"/>
              <a:t>9/5/2017</a:t>
            </a:fld>
            <a:endParaRPr lang="en-US"/>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2620" tIns="46310" rIns="92620" bIns="46310" rtlCol="0" anchor="ctr"/>
          <a:lstStyle/>
          <a:p>
            <a:endParaRPr lang="en-GB"/>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2620" tIns="46310" rIns="92620" bIns="4631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6"/>
            <a:ext cx="3037840" cy="464820"/>
          </a:xfrm>
          <a:prstGeom prst="rect">
            <a:avLst/>
          </a:prstGeom>
        </p:spPr>
        <p:txBody>
          <a:bodyPr vert="horz" lIns="92620" tIns="46310" rIns="92620" bIns="4631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6"/>
            <a:ext cx="3037840" cy="464820"/>
          </a:xfrm>
          <a:prstGeom prst="rect">
            <a:avLst/>
          </a:prstGeom>
        </p:spPr>
        <p:txBody>
          <a:bodyPr vert="horz" lIns="92620" tIns="46310" rIns="92620" bIns="46310" rtlCol="0" anchor="b"/>
          <a:lstStyle>
            <a:lvl1pPr algn="r">
              <a:defRPr sz="1200"/>
            </a:lvl1pPr>
          </a:lstStyle>
          <a:p>
            <a:fld id="{AA537934-768C-4C37-BAD1-E522F3AEBAF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a:p>
        </p:txBody>
      </p:sp>
    </p:spTree>
    <p:extLst>
      <p:ext uri="{BB962C8B-B14F-4D97-AF65-F5344CB8AC3E}">
        <p14:creationId xmlns:p14="http://schemas.microsoft.com/office/powerpoint/2010/main" val="331947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products / Data Science staffing model integral to bridging these disciplines, listening to customers, and reconciling </a:t>
            </a:r>
            <a:r>
              <a:rPr lang="en-US" dirty="0" err="1"/>
              <a:t>eng</a:t>
            </a:r>
            <a:r>
              <a:rPr lang="en-US" dirty="0"/>
              <a:t>-</a:t>
            </a:r>
            <a:r>
              <a:rPr lang="en-US" dirty="0" err="1"/>
              <a:t>calval</a:t>
            </a:r>
            <a:r>
              <a:rPr lang="en-US" dirty="0"/>
              <a:t>-fops-ATBD-CI-pubs</a:t>
            </a:r>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a:p>
        </p:txBody>
      </p:sp>
    </p:spTree>
    <p:extLst>
      <p:ext uri="{BB962C8B-B14F-4D97-AF65-F5344CB8AC3E}">
        <p14:creationId xmlns:p14="http://schemas.microsoft.com/office/powerpoint/2010/main" val="3262240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 Var, </a:t>
            </a:r>
            <a:r>
              <a:rPr lang="en-US" dirty="0" err="1"/>
              <a:t>Vel</a:t>
            </a:r>
            <a:r>
              <a:rPr lang="en-US" dirty="0"/>
              <a:t>, and Veracity</a:t>
            </a:r>
          </a:p>
          <a:p>
            <a:r>
              <a:rPr lang="en-US" dirty="0"/>
              <a:t>CI manifest is multiple pathways, multiple stories</a:t>
            </a:r>
          </a:p>
          <a:p>
            <a:r>
              <a:rPr lang="en-US" dirty="0"/>
              <a:t>Convergence in publication mechanisms and metadata conventions</a:t>
            </a:r>
          </a:p>
        </p:txBody>
      </p:sp>
      <p:sp>
        <p:nvSpPr>
          <p:cNvPr id="4" name="Slide Number Placeholder 3"/>
          <p:cNvSpPr>
            <a:spLocks noGrp="1"/>
          </p:cNvSpPr>
          <p:nvPr>
            <p:ph type="sldNum" sz="quarter" idx="10"/>
          </p:nvPr>
        </p:nvSpPr>
        <p:spPr/>
        <p:txBody>
          <a:bodyPr/>
          <a:lstStyle/>
          <a:p>
            <a:fld id="{AA537934-768C-4C37-BAD1-E522F3AEBAF7}" type="slidenum">
              <a:rPr lang="en-US" smtClean="0"/>
              <a:t>6</a:t>
            </a:fld>
            <a:endParaRPr lang="en-US"/>
          </a:p>
        </p:txBody>
      </p:sp>
    </p:spTree>
    <p:extLst>
      <p:ext uri="{BB962C8B-B14F-4D97-AF65-F5344CB8AC3E}">
        <p14:creationId xmlns:p14="http://schemas.microsoft.com/office/powerpoint/2010/main" val="104223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CI =</a:t>
            </a:r>
            <a:r>
              <a:rPr lang="en-US" dirty="0"/>
              <a:t> </a:t>
            </a:r>
            <a:r>
              <a:rPr lang="en-US" dirty="0" err="1"/>
              <a:t>hw</a:t>
            </a:r>
            <a:r>
              <a:rPr lang="en-US" dirty="0"/>
              <a:t>. Sw. protocols, tailored to people.  Acquis – </a:t>
            </a:r>
            <a:r>
              <a:rPr lang="en-US" dirty="0" err="1"/>
              <a:t>Netw</a:t>
            </a:r>
            <a:r>
              <a:rPr lang="en-US" dirty="0"/>
              <a:t> – </a:t>
            </a:r>
            <a:r>
              <a:rPr lang="en-US" b="1" u="sng" dirty="0"/>
              <a:t>Storage</a:t>
            </a:r>
            <a:r>
              <a:rPr lang="en-US" b="0" u="none" dirty="0"/>
              <a:t> – </a:t>
            </a:r>
            <a:r>
              <a:rPr lang="en-US" b="1" u="sng" dirty="0"/>
              <a:t>Compute </a:t>
            </a:r>
            <a:r>
              <a:rPr lang="en-US" dirty="0"/>
              <a:t>– Transport - </a:t>
            </a:r>
            <a:r>
              <a:rPr lang="en-US" b="1" u="sng" dirty="0"/>
              <a:t>Publish</a:t>
            </a:r>
          </a:p>
          <a:p>
            <a:r>
              <a:rPr lang="en-US" dirty="0"/>
              <a:t>Landscape now for open-ended, open-systems big data harvesting </a:t>
            </a:r>
          </a:p>
          <a:p>
            <a:r>
              <a:rPr lang="en-US" dirty="0"/>
              <a:t>Continued learning</a:t>
            </a:r>
          </a:p>
          <a:p>
            <a:r>
              <a:rPr lang="en-US" dirty="0"/>
              <a:t>Expansion and adjustments without disruption</a:t>
            </a:r>
          </a:p>
          <a:p>
            <a:r>
              <a:rPr lang="en-US" dirty="0"/>
              <a:t>Monitoring LCs, ECS, DB scaling, pipelines, field staff support, SOM content, redundancy</a:t>
            </a:r>
          </a:p>
          <a:p>
            <a:r>
              <a:rPr lang="en-US" dirty="0"/>
              <a:t>CI Dev relative to SCI dev</a:t>
            </a:r>
          </a:p>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7</a:t>
            </a:fld>
            <a:endParaRPr lang="en-US"/>
          </a:p>
        </p:txBody>
      </p:sp>
    </p:spTree>
    <p:extLst>
      <p:ext uri="{BB962C8B-B14F-4D97-AF65-F5344CB8AC3E}">
        <p14:creationId xmlns:p14="http://schemas.microsoft.com/office/powerpoint/2010/main" val="145041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Consensus, as well as new methods. </a:t>
            </a:r>
          </a:p>
          <a:p>
            <a:r>
              <a:rPr lang="en-US" dirty="0"/>
              <a:t>Interoperability prerequisite to Partnerships</a:t>
            </a:r>
          </a:p>
          <a:p>
            <a:r>
              <a:rPr lang="en-US" dirty="0"/>
              <a:t>Our most mature story. AOP 2</a:t>
            </a:r>
            <a:r>
              <a:rPr lang="en-US" baseline="30000" dirty="0"/>
              <a:t>nd</a:t>
            </a:r>
            <a:r>
              <a:rPr lang="en-US" dirty="0"/>
              <a:t>. OS 3</a:t>
            </a:r>
            <a:r>
              <a:rPr lang="en-US" baseline="30000" dirty="0"/>
              <a:t>rd</a:t>
            </a:r>
            <a:r>
              <a:rPr lang="en-US" dirty="0"/>
              <a:t>.</a:t>
            </a:r>
          </a:p>
        </p:txBody>
      </p:sp>
      <p:sp>
        <p:nvSpPr>
          <p:cNvPr id="4" name="Slide Number Placeholder 3"/>
          <p:cNvSpPr>
            <a:spLocks noGrp="1"/>
          </p:cNvSpPr>
          <p:nvPr>
            <p:ph type="sldNum" sz="quarter" idx="10"/>
          </p:nvPr>
        </p:nvSpPr>
        <p:spPr/>
        <p:txBody>
          <a:bodyPr/>
          <a:lstStyle/>
          <a:p>
            <a:fld id="{AA537934-768C-4C37-BAD1-E522F3AEBAF7}" type="slidenum">
              <a:rPr lang="en-US" smtClean="0"/>
              <a:t>8</a:t>
            </a:fld>
            <a:endParaRPr lang="en-US"/>
          </a:p>
        </p:txBody>
      </p:sp>
    </p:spTree>
    <p:extLst>
      <p:ext uri="{BB962C8B-B14F-4D97-AF65-F5344CB8AC3E}">
        <p14:creationId xmlns:p14="http://schemas.microsoft.com/office/powerpoint/2010/main" val="4177539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Construction goals/tactics nearterm, grand aspirations thereafter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enable transformative science, NEON spends nearly as much effort publishing documentation and metadata, as we do publishing the data themselves. Veracity of NEON observations and customers’ ability to create value is a function of how well they understand NEON DQOs. How did you pick your locations? What frequencies do you sample, and synthesize? What are the limits and biases of your analytical methods? What calibration results can be interrogated to adjust corrections if necessary? Which algorithms were employed to transform raw observations into higher-level data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Proclaimed power of machine learning from data themselves, and distinguishing patterns or auto-correlate with minimal human intervention. NEON observations are being made available for direct, defensible consumption into these environments. Nonetheless, perhaps all-the-more, NEON staff are devoting efforts to share documentation and metadata which envelope the observations, so that machine-derivations and or human inspections can be as defensible as possible. </a:t>
            </a:r>
            <a:endParaRPr lang="en-US" dirty="0"/>
          </a:p>
        </p:txBody>
      </p:sp>
      <p:sp>
        <p:nvSpPr>
          <p:cNvPr id="4" name="Slide Number Placeholder 3"/>
          <p:cNvSpPr>
            <a:spLocks noGrp="1"/>
          </p:cNvSpPr>
          <p:nvPr>
            <p:ph type="sldNum" sz="quarter" idx="10"/>
          </p:nvPr>
        </p:nvSpPr>
        <p:spPr/>
        <p:txBody>
          <a:bodyPr/>
          <a:lstStyle/>
          <a:p>
            <a:fld id="{E02F332D-0178-4BEE-9835-42A6BFDA78AF}" type="slidenum">
              <a:rPr lang="en-US" smtClean="0"/>
              <a:t>9</a:t>
            </a:fld>
            <a:endParaRPr lang="en-US"/>
          </a:p>
        </p:txBody>
      </p:sp>
    </p:spTree>
    <p:extLst>
      <p:ext uri="{BB962C8B-B14F-4D97-AF65-F5344CB8AC3E}">
        <p14:creationId xmlns:p14="http://schemas.microsoft.com/office/powerpoint/2010/main" val="281304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data scientists are threads which make this a fabric</a:t>
            </a:r>
          </a:p>
          <a:p>
            <a:r>
              <a:rPr lang="en-US" dirty="0"/>
              <a:t>Breadth and depth of knowledge </a:t>
            </a:r>
            <a:r>
              <a:rPr lang="en-US" dirty="0" err="1"/>
              <a:t>kernals</a:t>
            </a:r>
            <a:endParaRPr lang="en-US" dirty="0"/>
          </a:p>
          <a:p>
            <a:r>
              <a:rPr lang="en-US" dirty="0"/>
              <a:t>Science first. Users feedback. User developed additions.</a:t>
            </a:r>
          </a:p>
          <a:p>
            <a:r>
              <a:rPr lang="en-US" dirty="0"/>
              <a:t>Documentation (docs, code, metadata) driven CI is fragile, yet flexible, and frustrating to some. </a:t>
            </a:r>
          </a:p>
        </p:txBody>
      </p:sp>
      <p:sp>
        <p:nvSpPr>
          <p:cNvPr id="4" name="Slide Number Placeholder 3"/>
          <p:cNvSpPr>
            <a:spLocks noGrp="1"/>
          </p:cNvSpPr>
          <p:nvPr>
            <p:ph type="sldNum" sz="quarter" idx="10"/>
          </p:nvPr>
        </p:nvSpPr>
        <p:spPr/>
        <p:txBody>
          <a:bodyPr/>
          <a:lstStyle/>
          <a:p>
            <a:fld id="{AA537934-768C-4C37-BAD1-E522F3AEBAF7}" type="slidenum">
              <a:rPr lang="en-US" smtClean="0"/>
              <a:t>10</a:t>
            </a:fld>
            <a:endParaRPr lang="en-US"/>
          </a:p>
        </p:txBody>
      </p:sp>
    </p:spTree>
    <p:extLst>
      <p:ext uri="{BB962C8B-B14F-4D97-AF65-F5344CB8AC3E}">
        <p14:creationId xmlns:p14="http://schemas.microsoft.com/office/powerpoint/2010/main" val="3291896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session passage</a:t>
            </a:r>
          </a:p>
          <a:p>
            <a:r>
              <a:rPr lang="en-US" dirty="0"/>
              <a:t>APIs for initial handshaking</a:t>
            </a:r>
          </a:p>
        </p:txBody>
      </p:sp>
      <p:sp>
        <p:nvSpPr>
          <p:cNvPr id="4" name="Slide Number Placeholder 3"/>
          <p:cNvSpPr>
            <a:spLocks noGrp="1"/>
          </p:cNvSpPr>
          <p:nvPr>
            <p:ph type="sldNum" sz="quarter" idx="10"/>
          </p:nvPr>
        </p:nvSpPr>
        <p:spPr/>
        <p:txBody>
          <a:bodyPr/>
          <a:lstStyle/>
          <a:p>
            <a:fld id="{AA537934-768C-4C37-BAD1-E522F3AEBAF7}" type="slidenum">
              <a:rPr lang="en-US" smtClean="0"/>
              <a:t>11</a:t>
            </a:fld>
            <a:endParaRPr lang="en-US"/>
          </a:p>
        </p:txBody>
      </p:sp>
    </p:spTree>
    <p:extLst>
      <p:ext uri="{BB962C8B-B14F-4D97-AF65-F5344CB8AC3E}">
        <p14:creationId xmlns:p14="http://schemas.microsoft.com/office/powerpoint/2010/main" val="370248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NEON-AmeriFlux ongoing pilot project and white paper (incl. data product harmonization, inclusion in AmeriFlux archive, hardware comparison, software comparison, calibration gas comparison etc.)</a:t>
            </a:r>
          </a:p>
          <a:p>
            <a:endParaRPr lang="en-US" sz="1600" dirty="0"/>
          </a:p>
          <a:p>
            <a:r>
              <a:rPr lang="en-US" sz="1600" dirty="0"/>
              <a:t>Put uncommon data in specialized repositories for better community access.</a:t>
            </a:r>
          </a:p>
          <a:p>
            <a:pPr lvl="1">
              <a:spcBef>
                <a:spcPts val="200"/>
              </a:spcBef>
              <a:spcAft>
                <a:spcPts val="200"/>
              </a:spcAft>
            </a:pPr>
            <a:r>
              <a:rPr lang="en-US" sz="1400" dirty="0"/>
              <a:t>NASA AERONET</a:t>
            </a:r>
          </a:p>
          <a:p>
            <a:pPr lvl="1">
              <a:spcBef>
                <a:spcPts val="200"/>
              </a:spcBef>
              <a:spcAft>
                <a:spcPts val="200"/>
              </a:spcAft>
            </a:pPr>
            <a:r>
              <a:rPr lang="en-US" sz="1400" dirty="0"/>
              <a:t>PhenoCam Gallery</a:t>
            </a:r>
          </a:p>
          <a:p>
            <a:pPr lvl="1">
              <a:spcBef>
                <a:spcPts val="200"/>
              </a:spcBef>
              <a:spcAft>
                <a:spcPts val="200"/>
              </a:spcAft>
            </a:pPr>
            <a:r>
              <a:rPr lang="en-US" sz="1400" dirty="0"/>
              <a:t>Barcode of Life Databases (BOLD)</a:t>
            </a:r>
          </a:p>
          <a:p>
            <a:pPr lvl="1">
              <a:spcBef>
                <a:spcPts val="200"/>
              </a:spcBef>
              <a:spcAft>
                <a:spcPts val="200"/>
              </a:spcAft>
            </a:pPr>
            <a:r>
              <a:rPr lang="en-US" sz="1400" dirty="0"/>
              <a:t>MG-RAST </a:t>
            </a:r>
          </a:p>
          <a:p>
            <a:pPr lvl="1">
              <a:spcBef>
                <a:spcPts val="200"/>
              </a:spcBef>
              <a:spcAft>
                <a:spcPts val="200"/>
              </a:spcAft>
            </a:pPr>
            <a:r>
              <a:rPr lang="en-US" sz="1400" dirty="0"/>
              <a:t>NCBI Sequence Read Archive</a:t>
            </a:r>
            <a:endParaRPr lang="en-US" sz="1600" dirty="0"/>
          </a:p>
          <a:p>
            <a:r>
              <a:rPr lang="en-US" sz="1600" dirty="0"/>
              <a:t>Hosting repositories – support community metadata standards and link back to the originating provider.</a:t>
            </a:r>
          </a:p>
          <a:p>
            <a:r>
              <a:rPr lang="en-US" sz="1600" dirty="0"/>
              <a:t>Provide public APIs or web services and controlled vocabularies to enable data discovery and access with and across research networks</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12</a:t>
            </a:fld>
            <a:endParaRPr lang="en-US"/>
          </a:p>
        </p:txBody>
      </p:sp>
    </p:spTree>
    <p:extLst>
      <p:ext uri="{BB962C8B-B14F-4D97-AF65-F5344CB8AC3E}">
        <p14:creationId xmlns:p14="http://schemas.microsoft.com/office/powerpoint/2010/main" val="537080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r="3639"/>
          <a:stretch/>
        </p:blipFill>
        <p:spPr>
          <a:xfrm>
            <a:off x="0" y="0"/>
            <a:ext cx="9144000" cy="6326188"/>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7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Rectangle 18"/>
          <p:cNvSpPr/>
          <p:nvPr/>
        </p:nvSpPr>
        <p:spPr>
          <a:xfrm>
            <a:off x="0" y="-873"/>
            <a:ext cx="4773613" cy="6330236"/>
          </a:xfrm>
          <a:prstGeom prst="rect">
            <a:avLst/>
          </a:prstGeom>
          <a:gradFill flip="none" rotWithShape="1">
            <a:gsLst>
              <a:gs pos="0">
                <a:schemeClr val="tx1">
                  <a:alpha val="61000"/>
                </a:schemeClr>
              </a:gs>
              <a:gs pos="100000">
                <a:schemeClr val="tx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gray">
          <a:xfrm>
            <a:off x="0" y="2889250"/>
            <a:ext cx="9144000" cy="2540000"/>
          </a:xfrm>
          <a:prstGeom prst="rect">
            <a:avLst/>
          </a:prstGeom>
          <a:solidFill>
            <a:srgbClr val="42424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bwMode="gray">
          <a:xfrm>
            <a:off x="0" y="5189789"/>
            <a:ext cx="9144000" cy="491319"/>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ext Placeholder 7"/>
          <p:cNvSpPr>
            <a:spLocks noGrp="1"/>
          </p:cNvSpPr>
          <p:nvPr>
            <p:ph type="body" sz="quarter" idx="10" hasCustomPrompt="1"/>
          </p:nvPr>
        </p:nvSpPr>
        <p:spPr bwMode="gray">
          <a:xfrm>
            <a:off x="544512" y="457200"/>
            <a:ext cx="3273733"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a:t>Presenter’s Name goes here</a:t>
            </a:r>
          </a:p>
          <a:p>
            <a:pPr lvl="0"/>
            <a:r>
              <a:rPr lang="en-US"/>
              <a:t>Presenter’s title</a:t>
            </a:r>
          </a:p>
          <a:p>
            <a:pPr lvl="0"/>
            <a:r>
              <a:rPr lang="en-US"/>
              <a:t>Location </a:t>
            </a:r>
          </a:p>
          <a:p>
            <a:pPr lvl="0"/>
            <a:r>
              <a:rPr lang="en-US"/>
              <a:t>Date</a:t>
            </a:r>
          </a:p>
        </p:txBody>
      </p:sp>
      <p:sp>
        <p:nvSpPr>
          <p:cNvPr id="2" name="Title 1"/>
          <p:cNvSpPr>
            <a:spLocks noGrp="1"/>
          </p:cNvSpPr>
          <p:nvPr>
            <p:ph type="ctrTitle" hasCustomPrompt="1"/>
          </p:nvPr>
        </p:nvSpPr>
        <p:spPr bwMode="white">
          <a:xfrm>
            <a:off x="544514" y="2889251"/>
            <a:ext cx="8056562" cy="1558058"/>
          </a:xfrm>
        </p:spPr>
        <p:txBody>
          <a:bodyPr anchor="b" anchorCtr="0">
            <a:noAutofit/>
          </a:bodyPr>
          <a:lstStyle>
            <a:lvl1pPr>
              <a:defRPr sz="4000" b="0">
                <a:solidFill>
                  <a:srgbClr val="5EAEE0"/>
                </a:solidFill>
              </a:defRPr>
            </a:lvl1pPr>
          </a:lstStyle>
          <a:p>
            <a:r>
              <a:rPr lang="en-US"/>
              <a:t>Click to Insert Title</a:t>
            </a:r>
          </a:p>
        </p:txBody>
      </p:sp>
      <p:sp>
        <p:nvSpPr>
          <p:cNvPr id="14" name="TextBox 13"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bg1"/>
              </a:solidFill>
              <a:effectLst/>
              <a:uLnTx/>
              <a:uFillTx/>
              <a:latin typeface="+mn-lt"/>
            </a:endParaRPr>
          </a:p>
        </p:txBody>
      </p:sp>
      <p:sp>
        <p:nvSpPr>
          <p:cNvPr id="6" name="TextBox 5"/>
          <p:cNvSpPr txBox="1"/>
          <p:nvPr userDrawn="1"/>
        </p:nvSpPr>
        <p:spPr>
          <a:xfrm>
            <a:off x="544512" y="4523014"/>
            <a:ext cx="8056564" cy="369332"/>
          </a:xfrm>
          <a:prstGeom prst="rect">
            <a:avLst/>
          </a:prstGeom>
          <a:noFill/>
        </p:spPr>
        <p:txBody>
          <a:bodyPr wrap="square" rtlCol="0">
            <a:spAutoFit/>
          </a:bodyPr>
          <a:lstStyle/>
          <a:p>
            <a:r>
              <a:rPr lang="en-US">
                <a:solidFill>
                  <a:schemeClr val="bg1"/>
                </a:solidFill>
              </a:rPr>
              <a:t>National Ecological Observatory Network</a:t>
            </a:r>
          </a:p>
        </p:txBody>
      </p:sp>
      <p:sp>
        <p:nvSpPr>
          <p:cNvPr id="16" name="TextBox 15"/>
          <p:cNvSpPr txBox="1"/>
          <p:nvPr userDrawn="1"/>
        </p:nvSpPr>
        <p:spPr>
          <a:xfrm>
            <a:off x="548818" y="4841316"/>
            <a:ext cx="86931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schemeClr val="bg1"/>
                </a:solidFill>
              </a:rPr>
              <a:t>A project sponsored by the National Science Foundation and operated under cooperative agreement by Battelle.</a:t>
            </a:r>
          </a:p>
        </p:txBody>
      </p:sp>
      <p:sp>
        <p:nvSpPr>
          <p:cNvPr id="22" name="Date Placeholder 3"/>
          <p:cNvSpPr>
            <a:spLocks noGrp="1"/>
          </p:cNvSpPr>
          <p:nvPr>
            <p:ph type="dt" sz="half" idx="2"/>
          </p:nvPr>
        </p:nvSpPr>
        <p:spPr>
          <a:xfrm>
            <a:off x="6545183" y="6522651"/>
            <a:ext cx="1244527"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877B51CD-CB4F-419A-B9D1-3A432DC93F5B}" type="datetime1">
              <a:rPr lang="en-US" smtClean="0"/>
              <a:pPr/>
              <a:t>9/5/2017</a:t>
            </a:fld>
            <a:endParaRPr lang="en-US"/>
          </a:p>
        </p:txBody>
      </p:sp>
      <p:sp>
        <p:nvSpPr>
          <p:cNvPr id="23" name="Footer Placeholder 4"/>
          <p:cNvSpPr>
            <a:spLocks noGrp="1"/>
          </p:cNvSpPr>
          <p:nvPr>
            <p:ph type="ftr" sz="quarter" idx="3"/>
          </p:nvPr>
        </p:nvSpPr>
        <p:spPr>
          <a:xfrm>
            <a:off x="1942381" y="6522650"/>
            <a:ext cx="4489221" cy="206237"/>
          </a:xfrm>
          <a:prstGeom prst="rect">
            <a:avLst/>
          </a:prstGeom>
        </p:spPr>
        <p:txBody>
          <a:bodyPr vert="horz" lIns="91440" tIns="45720" rIns="91440" bIns="45720" rtlCol="0" anchor="ctr"/>
          <a:lstStyle>
            <a:lvl1pPr algn="l">
              <a:defRPr sz="1000" b="0">
                <a:solidFill>
                  <a:schemeClr val="accent6">
                    <a:lumMod val="60000"/>
                    <a:lumOff val="40000"/>
                  </a:schemeClr>
                </a:solidFill>
              </a:defRPr>
            </a:lvl1pPr>
          </a:lstStyle>
          <a:p>
            <a:r>
              <a:rPr lang="en-US"/>
              <a:t> </a:t>
            </a:r>
          </a:p>
        </p:txBody>
      </p:sp>
      <p:sp>
        <p:nvSpPr>
          <p:cNvPr id="24" name="Slide Number Placeholder 5"/>
          <p:cNvSpPr>
            <a:spLocks noGrp="1"/>
          </p:cNvSpPr>
          <p:nvPr>
            <p:ph type="sldNum" sz="quarter" idx="4"/>
          </p:nvPr>
        </p:nvSpPr>
        <p:spPr>
          <a:xfrm>
            <a:off x="1270001" y="6522651"/>
            <a:ext cx="558799"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16DEE51D-2D79-0A4F-B1AB-D59EBBC01EBB}" type="slidenum">
              <a:rPr lang="en-US" smtClean="0"/>
              <a:pPr/>
              <a:t>‹#›</a:t>
            </a:fld>
            <a:endParaRPr lang="en-US"/>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27575" y="1612068"/>
            <a:ext cx="3874564"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27575" y="2030517"/>
            <a:ext cx="3874564" cy="466736"/>
          </a:xfrm>
        </p:spPr>
        <p:txBody>
          <a:bodyPr anchor="t" anchorCtr="0">
            <a:noAutofit/>
          </a:bodyPr>
          <a:lstStyle>
            <a:lvl1pPr marL="0" indent="0">
              <a:buNone/>
              <a:defRPr sz="1800">
                <a:solidFill>
                  <a:schemeClr val="accent6"/>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75250" y="1612068"/>
            <a:ext cx="3825825"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5250" y="2030517"/>
            <a:ext cx="3825825" cy="466736"/>
          </a:xfrm>
        </p:spPr>
        <p:txBody>
          <a:bodyPr anchor="t" anchorCtr="0">
            <a:noAutofit/>
          </a:bodyPr>
          <a:lstStyle>
            <a:lvl1pPr marL="0" indent="0">
              <a:buNone/>
              <a:defRPr sz="1800">
                <a:solidFill>
                  <a:schemeClr val="accent6"/>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p:txBody>
      </p:sp>
      <p:sp>
        <p:nvSpPr>
          <p:cNvPr id="13" name="Chart Placeholder 12"/>
          <p:cNvSpPr>
            <a:spLocks noGrp="1"/>
          </p:cNvSpPr>
          <p:nvPr>
            <p:ph type="chart" sz="quarter" idx="13"/>
          </p:nvPr>
        </p:nvSpPr>
        <p:spPr>
          <a:xfrm>
            <a:off x="527051" y="2496967"/>
            <a:ext cx="3875088" cy="3327571"/>
          </a:xfrm>
        </p:spPr>
        <p:txBody>
          <a:bodyPr anchor="t" anchorCtr="0"/>
          <a:lstStyle>
            <a:lvl1pPr marL="0" indent="0">
              <a:buNone/>
              <a:defRPr sz="1800">
                <a:solidFill>
                  <a:schemeClr val="accent6"/>
                </a:solidFill>
              </a:defRPr>
            </a:lvl1pPr>
          </a:lstStyle>
          <a:p>
            <a:r>
              <a:rPr lang="en-US"/>
              <a:t>Click icon to add chart</a:t>
            </a:r>
          </a:p>
        </p:txBody>
      </p:sp>
      <p:sp>
        <p:nvSpPr>
          <p:cNvPr id="15" name="Chart Placeholder 14"/>
          <p:cNvSpPr>
            <a:spLocks noGrp="1"/>
          </p:cNvSpPr>
          <p:nvPr>
            <p:ph type="chart" sz="quarter" idx="14"/>
          </p:nvPr>
        </p:nvSpPr>
        <p:spPr>
          <a:xfrm>
            <a:off x="4773613" y="2506492"/>
            <a:ext cx="3827462" cy="3318046"/>
          </a:xfrm>
        </p:spPr>
        <p:txBody>
          <a:bodyPr anchor="t" anchorCtr="0"/>
          <a:lstStyle>
            <a:lvl1pPr marL="0" indent="0">
              <a:buNone/>
              <a:defRPr sz="1800">
                <a:solidFill>
                  <a:schemeClr val="accent6"/>
                </a:solidFill>
              </a:defRPr>
            </a:lvl1pPr>
          </a:lstStyle>
          <a:p>
            <a:r>
              <a:rPr lang="en-US"/>
              <a:t>Click icon to add chart</a:t>
            </a:r>
          </a:p>
        </p:txBody>
      </p:sp>
      <p:sp>
        <p:nvSpPr>
          <p:cNvPr id="12" name="TextBox 11"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accent1"/>
              </a:solidFill>
              <a:effectLst/>
              <a:uLnTx/>
              <a:uFillTx/>
              <a:latin typeface="+mn-lt"/>
            </a:endParaRPr>
          </a:p>
        </p:txBody>
      </p:sp>
      <p:sp>
        <p:nvSpPr>
          <p:cNvPr id="14" name="Date Placeholder 3"/>
          <p:cNvSpPr>
            <a:spLocks noGrp="1"/>
          </p:cNvSpPr>
          <p:nvPr>
            <p:ph type="dt" sz="half" idx="15"/>
          </p:nvPr>
        </p:nvSpPr>
        <p:spPr>
          <a:xfrm>
            <a:off x="6545183" y="6522651"/>
            <a:ext cx="1244527"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877B51CD-CB4F-419A-B9D1-3A432DC93F5B}" type="datetime1">
              <a:rPr lang="en-US" smtClean="0"/>
              <a:pPr/>
              <a:t>9/5/2017</a:t>
            </a:fld>
            <a:endParaRPr lang="en-US"/>
          </a:p>
        </p:txBody>
      </p:sp>
      <p:sp>
        <p:nvSpPr>
          <p:cNvPr id="16" name="Footer Placeholder 4"/>
          <p:cNvSpPr>
            <a:spLocks noGrp="1"/>
          </p:cNvSpPr>
          <p:nvPr>
            <p:ph type="ftr" sz="quarter" idx="16"/>
          </p:nvPr>
        </p:nvSpPr>
        <p:spPr>
          <a:xfrm>
            <a:off x="1942381" y="6522650"/>
            <a:ext cx="4489221" cy="206237"/>
          </a:xfrm>
          <a:prstGeom prst="rect">
            <a:avLst/>
          </a:prstGeom>
        </p:spPr>
        <p:txBody>
          <a:bodyPr vert="horz" lIns="91440" tIns="45720" rIns="91440" bIns="45720" rtlCol="0" anchor="ctr"/>
          <a:lstStyle>
            <a:lvl1pPr algn="l">
              <a:defRPr sz="1000" b="0">
                <a:solidFill>
                  <a:schemeClr val="accent6">
                    <a:lumMod val="60000"/>
                    <a:lumOff val="40000"/>
                  </a:schemeClr>
                </a:solidFill>
              </a:defRPr>
            </a:lvl1pPr>
          </a:lstStyle>
          <a:p>
            <a:r>
              <a:rPr lang="en-US"/>
              <a:t> </a:t>
            </a:r>
          </a:p>
        </p:txBody>
      </p:sp>
      <p:sp>
        <p:nvSpPr>
          <p:cNvPr id="17" name="Slide Number Placeholder 5"/>
          <p:cNvSpPr>
            <a:spLocks noGrp="1"/>
          </p:cNvSpPr>
          <p:nvPr>
            <p:ph type="sldNum" sz="quarter" idx="17"/>
          </p:nvPr>
        </p:nvSpPr>
        <p:spPr>
          <a:xfrm>
            <a:off x="1270001" y="6522651"/>
            <a:ext cx="558799"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47A9008A-481B-4F65-A514-1AA65EA0FD53}" type="slidenum">
              <a:rPr lang="en-US" smtClean="0"/>
              <a:pPr/>
              <a:t>‹#›</a:t>
            </a:fld>
            <a:endParaRPr lang="en-US"/>
          </a:p>
        </p:txBody>
      </p:sp>
    </p:spTree>
    <p:extLst>
      <p:ext uri="{BB962C8B-B14F-4D97-AF65-F5344CB8AC3E}">
        <p14:creationId xmlns:p14="http://schemas.microsoft.com/office/powerpoint/2010/main" val="267652407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Box 5"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accent1"/>
              </a:solidFill>
              <a:effectLst/>
              <a:uLnTx/>
              <a:uFillTx/>
              <a:latin typeface="+mn-lt"/>
            </a:endParaRPr>
          </a:p>
        </p:txBody>
      </p:sp>
      <p:sp>
        <p:nvSpPr>
          <p:cNvPr id="7" name="Date Placeholder 3"/>
          <p:cNvSpPr>
            <a:spLocks noGrp="1"/>
          </p:cNvSpPr>
          <p:nvPr>
            <p:ph type="dt" sz="half" idx="2"/>
          </p:nvPr>
        </p:nvSpPr>
        <p:spPr>
          <a:xfrm>
            <a:off x="6545183" y="6522651"/>
            <a:ext cx="1244527"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877B51CD-CB4F-419A-B9D1-3A432DC93F5B}" type="datetime1">
              <a:rPr lang="en-US" smtClean="0"/>
              <a:pPr/>
              <a:t>9/5/2017</a:t>
            </a:fld>
            <a:endParaRPr lang="en-US"/>
          </a:p>
        </p:txBody>
      </p:sp>
      <p:sp>
        <p:nvSpPr>
          <p:cNvPr id="8" name="Footer Placeholder 4"/>
          <p:cNvSpPr>
            <a:spLocks noGrp="1"/>
          </p:cNvSpPr>
          <p:nvPr>
            <p:ph type="ftr" sz="quarter" idx="3"/>
          </p:nvPr>
        </p:nvSpPr>
        <p:spPr>
          <a:xfrm>
            <a:off x="1942381" y="6522650"/>
            <a:ext cx="4489221" cy="206237"/>
          </a:xfrm>
          <a:prstGeom prst="rect">
            <a:avLst/>
          </a:prstGeom>
        </p:spPr>
        <p:txBody>
          <a:bodyPr vert="horz" lIns="91440" tIns="45720" rIns="91440" bIns="45720" rtlCol="0" anchor="ctr"/>
          <a:lstStyle>
            <a:lvl1pPr algn="l">
              <a:defRPr sz="1000" b="0">
                <a:solidFill>
                  <a:schemeClr val="accent6">
                    <a:lumMod val="60000"/>
                    <a:lumOff val="40000"/>
                  </a:schemeClr>
                </a:solidFill>
              </a:defRPr>
            </a:lvl1pPr>
          </a:lstStyle>
          <a:p>
            <a:r>
              <a:rPr lang="en-US"/>
              <a:t> </a:t>
            </a:r>
          </a:p>
        </p:txBody>
      </p:sp>
      <p:sp>
        <p:nvSpPr>
          <p:cNvPr id="9" name="Slide Number Placeholder 5"/>
          <p:cNvSpPr>
            <a:spLocks noGrp="1"/>
          </p:cNvSpPr>
          <p:nvPr>
            <p:ph type="sldNum" sz="quarter" idx="4"/>
          </p:nvPr>
        </p:nvSpPr>
        <p:spPr>
          <a:xfrm>
            <a:off x="1270001" y="6522651"/>
            <a:ext cx="558799"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47A9008A-481B-4F65-A514-1AA65EA0FD53}" type="slidenum">
              <a:rPr lang="en-US" smtClean="0"/>
              <a:pPr/>
              <a:t>‹#›</a:t>
            </a:fld>
            <a:endParaRPr lang="en-US"/>
          </a:p>
        </p:txBody>
      </p:sp>
    </p:spTree>
    <p:extLst>
      <p:ext uri="{BB962C8B-B14F-4D97-AF65-F5344CB8AC3E}">
        <p14:creationId xmlns:p14="http://schemas.microsoft.com/office/powerpoint/2010/main" val="204894110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6545183" y="6522651"/>
            <a:ext cx="1244527"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877B51CD-CB4F-419A-B9D1-3A432DC93F5B}" type="datetime1">
              <a:rPr lang="en-US" smtClean="0"/>
              <a:pPr/>
              <a:t>9/5/2017</a:t>
            </a:fld>
            <a:endParaRPr lang="en-US"/>
          </a:p>
        </p:txBody>
      </p:sp>
      <p:sp>
        <p:nvSpPr>
          <p:cNvPr id="6" name="Footer Placeholder 4"/>
          <p:cNvSpPr>
            <a:spLocks noGrp="1"/>
          </p:cNvSpPr>
          <p:nvPr>
            <p:ph type="ftr" sz="quarter" idx="3"/>
          </p:nvPr>
        </p:nvSpPr>
        <p:spPr>
          <a:xfrm>
            <a:off x="1942381" y="6522650"/>
            <a:ext cx="4489221" cy="206237"/>
          </a:xfrm>
          <a:prstGeom prst="rect">
            <a:avLst/>
          </a:prstGeom>
        </p:spPr>
        <p:txBody>
          <a:bodyPr vert="horz" lIns="91440" tIns="45720" rIns="91440" bIns="45720" rtlCol="0" anchor="ctr"/>
          <a:lstStyle>
            <a:lvl1pPr algn="l">
              <a:defRPr sz="1000" b="0">
                <a:solidFill>
                  <a:schemeClr val="accent6">
                    <a:lumMod val="60000"/>
                    <a:lumOff val="40000"/>
                  </a:schemeClr>
                </a:solidFill>
              </a:defRPr>
            </a:lvl1pPr>
          </a:lstStyle>
          <a:p>
            <a:r>
              <a:rPr lang="en-US"/>
              <a:t> </a:t>
            </a:r>
          </a:p>
        </p:txBody>
      </p:sp>
      <p:sp>
        <p:nvSpPr>
          <p:cNvPr id="7" name="Slide Number Placeholder 5"/>
          <p:cNvSpPr>
            <a:spLocks noGrp="1"/>
          </p:cNvSpPr>
          <p:nvPr>
            <p:ph type="sldNum" sz="quarter" idx="4"/>
          </p:nvPr>
        </p:nvSpPr>
        <p:spPr>
          <a:xfrm>
            <a:off x="1270001" y="6522651"/>
            <a:ext cx="558799"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47A9008A-481B-4F65-A514-1AA65EA0FD53}" type="slidenum">
              <a:rPr lang="en-US" smtClean="0"/>
              <a:pPr/>
              <a:t>‹#›</a:t>
            </a:fld>
            <a:endParaRPr lang="en-US"/>
          </a:p>
        </p:txBody>
      </p:sp>
    </p:spTree>
    <p:extLst>
      <p:ext uri="{BB962C8B-B14F-4D97-AF65-F5344CB8AC3E}">
        <p14:creationId xmlns:p14="http://schemas.microsoft.com/office/powerpoint/2010/main" val="1334372254"/>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Slide with Im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20505"/>
          <a:stretch/>
        </p:blipFill>
        <p:spPr>
          <a:xfrm>
            <a:off x="-2" y="-1171"/>
            <a:ext cx="9144002" cy="3503650"/>
          </a:xfrm>
          <a:prstGeom prst="rect">
            <a:avLst/>
          </a:prstGeom>
        </p:spPr>
      </p:pic>
      <p:sp>
        <p:nvSpPr>
          <p:cNvPr id="8" name="Rectangle 7"/>
          <p:cNvSpPr/>
          <p:nvPr/>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9" name="Rectangle 8"/>
          <p:cNvSpPr/>
          <p:nvPr/>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13" name="Rectangle 12"/>
          <p:cNvSpPr/>
          <p:nvPr/>
        </p:nvSpPr>
        <p:spPr bwMode="white">
          <a:xfrm>
            <a:off x="0" y="3438525"/>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123" y="4533099"/>
            <a:ext cx="3471335" cy="937982"/>
          </a:xfrm>
          <a:prstGeom prst="rect">
            <a:avLst/>
          </a:prstGeom>
        </p:spPr>
      </p:pic>
      <p:sp>
        <p:nvSpPr>
          <p:cNvPr id="15" name="Rectangle 14"/>
          <p:cNvSpPr/>
          <p:nvPr/>
        </p:nvSpPr>
        <p:spPr bwMode="gray">
          <a:xfrm>
            <a:off x="1" y="3177011"/>
            <a:ext cx="9144000" cy="541867"/>
          </a:xfrm>
          <a:prstGeom prst="rect">
            <a:avLst/>
          </a:prstGeom>
          <a:solidFill>
            <a:srgbClr val="0371B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bg1"/>
              </a:solidFill>
              <a:effectLst/>
              <a:uLnTx/>
              <a:uFillTx/>
              <a:latin typeface="+mn-lt"/>
            </a:endParaRPr>
          </a:p>
        </p:txBody>
      </p:sp>
      <p:sp>
        <p:nvSpPr>
          <p:cNvPr id="17" name="TextBox 16"/>
          <p:cNvSpPr txBox="1"/>
          <p:nvPr userDrawn="1"/>
        </p:nvSpPr>
        <p:spPr>
          <a:xfrm>
            <a:off x="727557" y="6092706"/>
            <a:ext cx="7688901" cy="369332"/>
          </a:xfrm>
          <a:prstGeom prst="rect">
            <a:avLst/>
          </a:prstGeom>
          <a:noFill/>
        </p:spPr>
        <p:txBody>
          <a:bodyPr wrap="none" rtlCol="0">
            <a:spAutoFit/>
          </a:bodyPr>
          <a:lstStyle/>
          <a:p>
            <a:pPr algn="ctr"/>
            <a:r>
              <a:rPr lang="en-US">
                <a:solidFill>
                  <a:schemeClr val="accent1"/>
                </a:solidFill>
              </a:rPr>
              <a:t>720.746.4844 | neonscience@BattelleEcology.org | </a:t>
            </a:r>
            <a:r>
              <a:rPr lang="en-US" baseline="0">
                <a:solidFill>
                  <a:schemeClr val="accent1"/>
                </a:solidFill>
              </a:rPr>
              <a:t>www.battelle.org/neon</a:t>
            </a:r>
            <a:endParaRPr lang="en-US">
              <a:solidFill>
                <a:schemeClr val="accent1"/>
              </a:solidFill>
            </a:endParaRPr>
          </a:p>
        </p:txBody>
      </p:sp>
      <p:cxnSp>
        <p:nvCxnSpPr>
          <p:cNvPr id="19" name="Straight Connector 18"/>
          <p:cNvCxnSpPr/>
          <p:nvPr userDrawn="1"/>
        </p:nvCxnSpPr>
        <p:spPr>
          <a:xfrm>
            <a:off x="4600575" y="4295775"/>
            <a:ext cx="0" cy="1235718"/>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361268" y="5748252"/>
            <a:ext cx="8421461"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accent1"/>
                </a:solidFill>
              </a:rPr>
              <a:t>National Ecological Observatory Network is a project sponsored by the National Science Foundation and operated under cooperative agreement by Battelle.</a:t>
            </a:r>
          </a:p>
        </p:txBody>
      </p:sp>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49480" y="4532813"/>
            <a:ext cx="2336658" cy="938268"/>
          </a:xfrm>
          <a:prstGeom prst="rect">
            <a:avLst/>
          </a:prstGeom>
        </p:spPr>
      </p:pic>
    </p:spTree>
    <p:extLst>
      <p:ext uri="{BB962C8B-B14F-4D97-AF65-F5344CB8AC3E}">
        <p14:creationId xmlns:p14="http://schemas.microsoft.com/office/powerpoint/2010/main" val="623773083"/>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8" name="Rectangle 7"/>
          <p:cNvSpPr/>
          <p:nvPr/>
        </p:nvSpPr>
        <p:spPr bwMode="white">
          <a:xfrm flipV="1">
            <a:off x="0" y="5963439"/>
            <a:ext cx="9144000" cy="91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850" y="4287179"/>
            <a:ext cx="2362200" cy="637245"/>
          </a:xfrm>
          <a:prstGeom prst="rect">
            <a:avLst/>
          </a:prstGeom>
        </p:spPr>
      </p:pic>
      <p:sp>
        <p:nvSpPr>
          <p:cNvPr id="11" name="Rectangle 10"/>
          <p:cNvSpPr/>
          <p:nvPr/>
        </p:nvSpPr>
        <p:spPr bwMode="gray">
          <a:xfrm>
            <a:off x="0" y="5818475"/>
            <a:ext cx="9144000" cy="507999"/>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bwMode="white">
          <a:xfrm flipV="1">
            <a:off x="0" y="5963439"/>
            <a:ext cx="9144000" cy="91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850" y="4287179"/>
            <a:ext cx="2362200" cy="637245"/>
          </a:xfrm>
          <a:prstGeom prst="rect">
            <a:avLst/>
          </a:prstGeom>
        </p:spPr>
      </p:pic>
      <p:sp>
        <p:nvSpPr>
          <p:cNvPr id="17" name="Rectangle 16"/>
          <p:cNvSpPr/>
          <p:nvPr/>
        </p:nvSpPr>
        <p:spPr bwMode="gray">
          <a:xfrm>
            <a:off x="0" y="5818475"/>
            <a:ext cx="9144000" cy="507999"/>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bwMode="white">
          <a:xfrm flipV="1">
            <a:off x="0" y="5963439"/>
            <a:ext cx="9144000" cy="911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bwMode="gray">
          <a:xfrm>
            <a:off x="0" y="-8165"/>
            <a:ext cx="9144000" cy="6083107"/>
          </a:xfrm>
          <a:prstGeom prst="rect">
            <a:avLst/>
          </a:prstGeom>
          <a:solidFill>
            <a:srgbClr val="03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6377" y="4158236"/>
            <a:ext cx="2362200" cy="637245"/>
          </a:xfrm>
          <a:prstGeom prst="rect">
            <a:avLst/>
          </a:prstGeom>
        </p:spPr>
      </p:pic>
      <p:sp>
        <p:nvSpPr>
          <p:cNvPr id="22" name="Rectangle 21"/>
          <p:cNvSpPr/>
          <p:nvPr/>
        </p:nvSpPr>
        <p:spPr bwMode="gray">
          <a:xfrm>
            <a:off x="0" y="5824310"/>
            <a:ext cx="9144000" cy="472733"/>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bg1"/>
              </a:solidFill>
              <a:effectLst/>
              <a:uLnTx/>
              <a:uFillTx/>
              <a:latin typeface="+mn-lt"/>
            </a:endParaRPr>
          </a:p>
        </p:txBody>
      </p:sp>
      <p:pic>
        <p:nvPicPr>
          <p:cNvPr id="26" name="Picture 25" descr="Globe_NEON_white_PPT.png"/>
          <p:cNvPicPr>
            <a:picLocks noChangeAspect="1"/>
          </p:cNvPicPr>
          <p:nvPr userDrawn="1"/>
        </p:nvPicPr>
        <p:blipFill rotWithShape="1">
          <a:blip r:embed="rId3"/>
          <a:srcRect l="29127" r="3287"/>
          <a:stretch/>
        </p:blipFill>
        <p:spPr>
          <a:xfrm>
            <a:off x="2344314" y="4158236"/>
            <a:ext cx="1593393" cy="634854"/>
          </a:xfrm>
          <a:prstGeom prst="rect">
            <a:avLst/>
          </a:prstGeom>
        </p:spPr>
      </p:pic>
      <p:cxnSp>
        <p:nvCxnSpPr>
          <p:cNvPr id="4" name="Straight Connector 3"/>
          <p:cNvCxnSpPr/>
          <p:nvPr userDrawn="1"/>
        </p:nvCxnSpPr>
        <p:spPr>
          <a:xfrm>
            <a:off x="4503564" y="4048637"/>
            <a:ext cx="0" cy="84313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userDrawn="1"/>
        </p:nvSpPr>
        <p:spPr>
          <a:xfrm>
            <a:off x="701910" y="6416556"/>
            <a:ext cx="7740197" cy="369332"/>
          </a:xfrm>
          <a:prstGeom prst="rect">
            <a:avLst/>
          </a:prstGeom>
          <a:noFill/>
        </p:spPr>
        <p:txBody>
          <a:bodyPr wrap="none" rtlCol="0">
            <a:spAutoFit/>
          </a:bodyPr>
          <a:lstStyle/>
          <a:p>
            <a:pPr algn="ctr"/>
            <a:r>
              <a:rPr lang="en-US">
                <a:solidFill>
                  <a:schemeClr val="accent1"/>
                </a:solidFill>
              </a:rPr>
              <a:t>720.746.4844 | neonscience@BattelleEcology.org | </a:t>
            </a:r>
            <a:r>
              <a:rPr lang="en-US" baseline="0">
                <a:solidFill>
                  <a:schemeClr val="accent1"/>
                </a:solidFill>
              </a:rPr>
              <a:t>www.battelle.org/neon</a:t>
            </a:r>
            <a:endParaRPr lang="en-US">
              <a:solidFill>
                <a:schemeClr val="accent1"/>
              </a:solidFill>
            </a:endParaRPr>
          </a:p>
        </p:txBody>
      </p:sp>
      <p:sp>
        <p:nvSpPr>
          <p:cNvPr id="3" name="TextBox 2"/>
          <p:cNvSpPr txBox="1"/>
          <p:nvPr userDrawn="1"/>
        </p:nvSpPr>
        <p:spPr>
          <a:xfrm>
            <a:off x="361269" y="5218599"/>
            <a:ext cx="84214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bg1"/>
                </a:solidFill>
              </a:rPr>
              <a:t>National Ecological Observatory Network is a project sponsored by the National Science Foundation and operated under cooperative agreement by Battelle.</a:t>
            </a:r>
          </a:p>
          <a:p>
            <a:pPr algn="ctr"/>
            <a:endParaRPr lang="en-US" sz="900">
              <a:solidFill>
                <a:schemeClr val="bg1"/>
              </a:solidFill>
            </a:endParaRPr>
          </a:p>
        </p:txBody>
      </p:sp>
    </p:spTree>
    <p:extLst>
      <p:ext uri="{BB962C8B-B14F-4D97-AF65-F5344CB8AC3E}">
        <p14:creationId xmlns:p14="http://schemas.microsoft.com/office/powerpoint/2010/main" val="224172755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10" name="Rectangle 9"/>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bwMode="gray">
          <a:xfrm>
            <a:off x="0" y="5818475"/>
            <a:ext cx="9144000" cy="507999"/>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bwMode="gray">
          <a:xfrm>
            <a:off x="0" y="5818475"/>
            <a:ext cx="9144000" cy="507999"/>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gray">
          <a:xfrm>
            <a:off x="0" y="5829108"/>
            <a:ext cx="9144000" cy="487555"/>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544512" y="342901"/>
            <a:ext cx="8056563" cy="2343150"/>
          </a:xfrm>
        </p:spPr>
        <p:txBody>
          <a:bodyPr vert="horz" lIns="0" tIns="0" rIns="0" bIns="0" rtlCol="0" anchor="b" anchorCtr="0">
            <a:noAutofit/>
          </a:bodyPr>
          <a:lstStyle>
            <a:lvl1pPr>
              <a:defRPr lang="en-US" sz="4000" b="0" dirty="0">
                <a:solidFill>
                  <a:schemeClr val="bg1"/>
                </a:solidFill>
              </a:defRPr>
            </a:lvl1pPr>
          </a:lstStyle>
          <a:p>
            <a:pPr lvl="0"/>
            <a:r>
              <a:rPr lang="en-US"/>
              <a:t>Click to Insert Title</a:t>
            </a:r>
          </a:p>
        </p:txBody>
      </p:sp>
      <p:sp>
        <p:nvSpPr>
          <p:cNvPr id="11" name="Text Placeholder 7"/>
          <p:cNvSpPr>
            <a:spLocks noGrp="1"/>
          </p:cNvSpPr>
          <p:nvPr>
            <p:ph type="body" sz="quarter" idx="10" hasCustomPrompt="1"/>
          </p:nvPr>
        </p:nvSpPr>
        <p:spPr bwMode="gray">
          <a:xfrm>
            <a:off x="544513" y="4560889"/>
            <a:ext cx="8042914"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a:t>Presenter’s Name goes here</a:t>
            </a:r>
          </a:p>
          <a:p>
            <a:pPr lvl="0"/>
            <a:r>
              <a:rPr lang="en-US"/>
              <a:t>Presenter’s title</a:t>
            </a:r>
          </a:p>
          <a:p>
            <a:pPr lvl="0"/>
            <a:r>
              <a:rPr lang="en-US"/>
              <a:t>Location </a:t>
            </a:r>
          </a:p>
          <a:p>
            <a:pPr lvl="0"/>
            <a:r>
              <a:rPr lang="en-US"/>
              <a:t>Date</a:t>
            </a:r>
          </a:p>
        </p:txBody>
      </p:sp>
      <p:sp>
        <p:nvSpPr>
          <p:cNvPr id="16" name="TextBox 15"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bg1"/>
              </a:solidFill>
              <a:effectLst/>
              <a:uLnTx/>
              <a:uFillTx/>
              <a:latin typeface="+mn-lt"/>
            </a:endParaRPr>
          </a:p>
        </p:txBody>
      </p:sp>
      <p:sp>
        <p:nvSpPr>
          <p:cNvPr id="22" name="Date Placeholder 3"/>
          <p:cNvSpPr>
            <a:spLocks noGrp="1"/>
          </p:cNvSpPr>
          <p:nvPr>
            <p:ph type="dt" sz="half" idx="2"/>
          </p:nvPr>
        </p:nvSpPr>
        <p:spPr>
          <a:xfrm>
            <a:off x="6545183" y="6522651"/>
            <a:ext cx="1244527"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877B51CD-CB4F-419A-B9D1-3A432DC93F5B}" type="datetime1">
              <a:rPr lang="en-US" smtClean="0"/>
              <a:pPr/>
              <a:t>9/5/2017</a:t>
            </a:fld>
            <a:endParaRPr lang="en-US"/>
          </a:p>
        </p:txBody>
      </p:sp>
      <p:sp>
        <p:nvSpPr>
          <p:cNvPr id="24" name="Footer Placeholder 4"/>
          <p:cNvSpPr>
            <a:spLocks noGrp="1"/>
          </p:cNvSpPr>
          <p:nvPr>
            <p:ph type="ftr" sz="quarter" idx="3"/>
          </p:nvPr>
        </p:nvSpPr>
        <p:spPr>
          <a:xfrm>
            <a:off x="1942381" y="6522650"/>
            <a:ext cx="4489221" cy="206237"/>
          </a:xfrm>
          <a:prstGeom prst="rect">
            <a:avLst/>
          </a:prstGeom>
        </p:spPr>
        <p:txBody>
          <a:bodyPr vert="horz" lIns="91440" tIns="45720" rIns="91440" bIns="45720" rtlCol="0" anchor="ctr"/>
          <a:lstStyle>
            <a:lvl1pPr algn="l">
              <a:defRPr sz="1000" b="0">
                <a:solidFill>
                  <a:schemeClr val="accent6">
                    <a:lumMod val="60000"/>
                    <a:lumOff val="40000"/>
                  </a:schemeClr>
                </a:solidFill>
              </a:defRPr>
            </a:lvl1pPr>
          </a:lstStyle>
          <a:p>
            <a:r>
              <a:rPr lang="en-US"/>
              <a:t> </a:t>
            </a:r>
          </a:p>
        </p:txBody>
      </p:sp>
      <p:sp>
        <p:nvSpPr>
          <p:cNvPr id="25" name="Slide Number Placeholder 5"/>
          <p:cNvSpPr>
            <a:spLocks noGrp="1"/>
          </p:cNvSpPr>
          <p:nvPr>
            <p:ph type="sldNum" sz="quarter" idx="4"/>
          </p:nvPr>
        </p:nvSpPr>
        <p:spPr>
          <a:xfrm>
            <a:off x="1270001" y="6522651"/>
            <a:ext cx="558799"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47A9008A-481B-4F65-A514-1AA65EA0FD53}" type="slidenum">
              <a:rPr lang="en-US" smtClean="0"/>
              <a:pPr/>
              <a:t>‹#›</a:t>
            </a:fld>
            <a:endParaRPr lang="en-US"/>
          </a:p>
        </p:txBody>
      </p:sp>
    </p:spTree>
    <p:extLst>
      <p:ext uri="{BB962C8B-B14F-4D97-AF65-F5344CB8AC3E}">
        <p14:creationId xmlns:p14="http://schemas.microsoft.com/office/powerpoint/2010/main" val="267493078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0" name="Rectangle 9"/>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bwMode="gray">
          <a:xfrm>
            <a:off x="0" y="5818475"/>
            <a:ext cx="9144000" cy="507999"/>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ate Placeholder 3"/>
          <p:cNvSpPr>
            <a:spLocks noGrp="1"/>
          </p:cNvSpPr>
          <p:nvPr>
            <p:ph type="dt" sz="half" idx="2"/>
          </p:nvPr>
        </p:nvSpPr>
        <p:spPr>
          <a:xfrm>
            <a:off x="5156200" y="6522651"/>
            <a:ext cx="2133600" cy="206236"/>
          </a:xfrm>
          <a:prstGeom prst="rect">
            <a:avLst/>
          </a:prstGeom>
        </p:spPr>
        <p:txBody>
          <a:bodyPr vert="horz" lIns="91440" tIns="45720" rIns="91440" bIns="45720" rtlCol="0" anchor="ctr"/>
          <a:lstStyle>
            <a:lvl1pPr algn="r">
              <a:defRPr sz="1000" b="0">
                <a:solidFill>
                  <a:schemeClr val="tx1">
                    <a:lumMod val="65000"/>
                    <a:lumOff val="35000"/>
                  </a:schemeClr>
                </a:solidFill>
              </a:defRPr>
            </a:lvl1pPr>
          </a:lstStyle>
          <a:p>
            <a:fld id="{DA5C1683-9B29-42FB-AAC0-E7BD2AA0967D}" type="datetime1">
              <a:rPr lang="en-US" smtClean="0"/>
              <a:pPr/>
              <a:t>9/5/2017</a:t>
            </a:fld>
            <a:endParaRPr lang="en-US"/>
          </a:p>
        </p:txBody>
      </p:sp>
      <p:sp>
        <p:nvSpPr>
          <p:cNvPr id="13" name="Footer Placeholder 4"/>
          <p:cNvSpPr>
            <a:spLocks noGrp="1"/>
          </p:cNvSpPr>
          <p:nvPr>
            <p:ph type="ftr" sz="quarter" idx="3"/>
          </p:nvPr>
        </p:nvSpPr>
        <p:spPr>
          <a:xfrm>
            <a:off x="855133" y="6522651"/>
            <a:ext cx="4221691" cy="196711"/>
          </a:xfrm>
          <a:prstGeom prst="rect">
            <a:avLst/>
          </a:prstGeom>
        </p:spPr>
        <p:txBody>
          <a:bodyPr vert="horz" lIns="91440" tIns="45720" rIns="91440" bIns="45720" rtlCol="0" anchor="ctr"/>
          <a:lstStyle>
            <a:lvl1pPr algn="l">
              <a:defRPr sz="1000" b="0">
                <a:solidFill>
                  <a:schemeClr val="tx1">
                    <a:lumMod val="65000"/>
                    <a:lumOff val="35000"/>
                  </a:schemeClr>
                </a:solidFill>
              </a:defRPr>
            </a:lvl1pPr>
          </a:lstStyle>
          <a:p>
            <a:r>
              <a:rPr lang="en-US"/>
              <a:t> </a:t>
            </a:r>
          </a:p>
        </p:txBody>
      </p:sp>
      <p:sp>
        <p:nvSpPr>
          <p:cNvPr id="14" name="Slide Number Placeholder 5"/>
          <p:cNvSpPr>
            <a:spLocks noGrp="1"/>
          </p:cNvSpPr>
          <p:nvPr>
            <p:ph type="sldNum" sz="quarter" idx="4"/>
          </p:nvPr>
        </p:nvSpPr>
        <p:spPr>
          <a:xfrm>
            <a:off x="228600" y="6522651"/>
            <a:ext cx="558799" cy="206236"/>
          </a:xfrm>
          <a:prstGeom prst="rect">
            <a:avLst/>
          </a:prstGeom>
        </p:spPr>
        <p:txBody>
          <a:bodyPr vert="horz" lIns="91440" tIns="45720" rIns="91440" bIns="45720" rtlCol="0" anchor="ctr"/>
          <a:lstStyle>
            <a:lvl1pPr algn="r">
              <a:defRPr sz="1000" b="0">
                <a:solidFill>
                  <a:schemeClr val="tx1">
                    <a:lumMod val="65000"/>
                    <a:lumOff val="35000"/>
                  </a:schemeClr>
                </a:solidFill>
              </a:defRPr>
            </a:lvl1pPr>
          </a:lstStyle>
          <a:p>
            <a:fld id="{47A9008A-481B-4F65-A514-1AA65EA0FD53}" type="slidenum">
              <a:rPr lang="en-US" smtClean="0"/>
              <a:pPr/>
              <a:t>‹#›</a:t>
            </a:fld>
            <a:endParaRPr lang="en-US"/>
          </a:p>
        </p:txBody>
      </p:sp>
      <p:sp>
        <p:nvSpPr>
          <p:cNvPr id="15" name="Rectangle 14"/>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bwMode="gray">
          <a:xfrm>
            <a:off x="0" y="5818475"/>
            <a:ext cx="9144000" cy="507999"/>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bwMode="gray">
          <a:xfrm>
            <a:off x="0" y="559397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gray">
          <a:xfrm>
            <a:off x="0" y="5829108"/>
            <a:ext cx="9144000" cy="487555"/>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16468" y="342901"/>
            <a:ext cx="8084608" cy="2343150"/>
          </a:xfrm>
        </p:spPr>
        <p:txBody>
          <a:bodyPr vert="horz" lIns="0" tIns="0" rIns="0" bIns="0" rtlCol="0" anchor="b" anchorCtr="0">
            <a:noAutofit/>
          </a:bodyPr>
          <a:lstStyle>
            <a:lvl1pPr>
              <a:defRPr lang="en-US" sz="4000" b="0" dirty="0">
                <a:solidFill>
                  <a:schemeClr val="accent1"/>
                </a:solidFill>
              </a:defRPr>
            </a:lvl1pPr>
          </a:lstStyle>
          <a:p>
            <a:pPr lvl="0"/>
            <a:r>
              <a:rPr lang="en-US"/>
              <a:t>Click to Insert Title</a:t>
            </a:r>
          </a:p>
        </p:txBody>
      </p:sp>
      <p:sp>
        <p:nvSpPr>
          <p:cNvPr id="11" name="Text Placeholder 7"/>
          <p:cNvSpPr>
            <a:spLocks noGrp="1"/>
          </p:cNvSpPr>
          <p:nvPr>
            <p:ph type="body" sz="quarter" idx="10" hasCustomPrompt="1"/>
          </p:nvPr>
        </p:nvSpPr>
        <p:spPr>
          <a:xfrm>
            <a:off x="529277" y="4560889"/>
            <a:ext cx="8071798"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a:t>Presenter’s Name goes here</a:t>
            </a:r>
          </a:p>
          <a:p>
            <a:pPr lvl="0"/>
            <a:r>
              <a:rPr lang="en-US"/>
              <a:t>Presenter’s title</a:t>
            </a:r>
          </a:p>
          <a:p>
            <a:pPr lvl="0"/>
            <a:r>
              <a:rPr lang="en-US"/>
              <a:t>Location </a:t>
            </a:r>
          </a:p>
          <a:p>
            <a:pPr lvl="0"/>
            <a:r>
              <a:rPr lang="en-US"/>
              <a:t>Date</a:t>
            </a:r>
          </a:p>
        </p:txBody>
      </p:sp>
      <p:sp>
        <p:nvSpPr>
          <p:cNvPr id="16" name="TextBox 15"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accent1"/>
              </a:solidFill>
              <a:effectLst/>
              <a:uLnTx/>
              <a:uFillTx/>
              <a:latin typeface="+mn-lt"/>
            </a:endParaRPr>
          </a:p>
        </p:txBody>
      </p:sp>
      <p:sp>
        <p:nvSpPr>
          <p:cNvPr id="22" name="TextBox 21"/>
          <p:cNvSpPr txBox="1"/>
          <p:nvPr userDrawn="1"/>
        </p:nvSpPr>
        <p:spPr>
          <a:xfrm>
            <a:off x="475341" y="3088554"/>
            <a:ext cx="86931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schemeClr val="accent1"/>
                </a:solidFill>
              </a:rPr>
              <a:t>A project sponsored by the National Science Foundation and operated under cooperative agreement by Battelle.</a:t>
            </a:r>
          </a:p>
        </p:txBody>
      </p:sp>
      <p:sp>
        <p:nvSpPr>
          <p:cNvPr id="23" name="TextBox 22"/>
          <p:cNvSpPr txBox="1"/>
          <p:nvPr userDrawn="1"/>
        </p:nvSpPr>
        <p:spPr>
          <a:xfrm>
            <a:off x="459015" y="2730872"/>
            <a:ext cx="8056564" cy="369332"/>
          </a:xfrm>
          <a:prstGeom prst="rect">
            <a:avLst/>
          </a:prstGeom>
          <a:noFill/>
        </p:spPr>
        <p:txBody>
          <a:bodyPr wrap="square" rtlCol="0">
            <a:spAutoFit/>
          </a:bodyPr>
          <a:lstStyle/>
          <a:p>
            <a:r>
              <a:rPr lang="en-US">
                <a:solidFill>
                  <a:schemeClr val="accent1"/>
                </a:solidFill>
              </a:rPr>
              <a:t>National Ecological Observatory Network</a:t>
            </a:r>
          </a:p>
        </p:txBody>
      </p:sp>
    </p:spTree>
    <p:extLst>
      <p:ext uri="{BB962C8B-B14F-4D97-AF65-F5344CB8AC3E}">
        <p14:creationId xmlns:p14="http://schemas.microsoft.com/office/powerpoint/2010/main" val="285120491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a:t>Click to edit Master title style</a:t>
            </a:r>
          </a:p>
        </p:txBody>
      </p:sp>
      <p:sp>
        <p:nvSpPr>
          <p:cNvPr id="3" name="Content Placeholder 2"/>
          <p:cNvSpPr>
            <a:spLocks noGrp="1"/>
          </p:cNvSpPr>
          <p:nvPr>
            <p:ph idx="1"/>
          </p:nvPr>
        </p:nvSpPr>
        <p:spPr>
          <a:xfrm>
            <a:off x="526680" y="1614488"/>
            <a:ext cx="8074395" cy="4187216"/>
          </a:xfrm>
        </p:spPr>
        <p:txBody>
          <a:bodyPr/>
          <a:lstStyle>
            <a:lvl1pPr>
              <a:defRPr sz="1800">
                <a:solidFill>
                  <a:schemeClr val="accent6"/>
                </a:solidFill>
              </a:defRPr>
            </a:lvl1pPr>
            <a:lvl2pPr>
              <a:defRPr sz="1600">
                <a:solidFill>
                  <a:schemeClr val="accent6"/>
                </a:solidFill>
              </a:defRPr>
            </a:lvl2pPr>
            <a:lvl3pPr>
              <a:defRPr sz="1600">
                <a:solidFill>
                  <a:schemeClr val="accent6"/>
                </a:solidFill>
              </a:defRPr>
            </a:lvl3pPr>
            <a:lvl4pPr>
              <a:defRPr sz="1600">
                <a:solidFill>
                  <a:schemeClr val="accent6"/>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10"/>
          </p:nvPr>
        </p:nvSpPr>
        <p:spPr>
          <a:xfrm>
            <a:off x="5156200" y="6522651"/>
            <a:ext cx="2133600" cy="206236"/>
          </a:xfrm>
          <a:prstGeom prst="rect">
            <a:avLst/>
          </a:prstGeom>
        </p:spPr>
        <p:txBody>
          <a:bodyPr/>
          <a:lstStyle>
            <a:lvl1pPr>
              <a:defRPr>
                <a:solidFill>
                  <a:schemeClr val="tx1">
                    <a:lumMod val="65000"/>
                    <a:lumOff val="35000"/>
                  </a:schemeClr>
                </a:solidFill>
              </a:defRPr>
            </a:lvl1pPr>
          </a:lstStyle>
          <a:p>
            <a:fld id="{E7E4F7B2-9D93-4459-91D9-012FFEC46346}" type="datetime1">
              <a:rPr lang="en-US" smtClean="0"/>
              <a:pPr/>
              <a:t>9/5/2017</a:t>
            </a:fld>
            <a:endParaRPr lang="en-US"/>
          </a:p>
        </p:txBody>
      </p:sp>
      <p:sp>
        <p:nvSpPr>
          <p:cNvPr id="5" name="Footer Placeholder 4"/>
          <p:cNvSpPr>
            <a:spLocks noGrp="1"/>
          </p:cNvSpPr>
          <p:nvPr>
            <p:ph type="ftr" sz="quarter" idx="11"/>
          </p:nvPr>
        </p:nvSpPr>
        <p:spPr>
          <a:xfrm>
            <a:off x="855133" y="6522651"/>
            <a:ext cx="4221691" cy="196711"/>
          </a:xfrm>
          <a:prstGeom prst="rect">
            <a:avLst/>
          </a:prstGeom>
        </p:spPr>
        <p:txBody>
          <a:bodyPr/>
          <a:lstStyle>
            <a:lvl1pPr>
              <a:defRPr>
                <a:solidFill>
                  <a:schemeClr val="tx1">
                    <a:lumMod val="65000"/>
                    <a:lumOff val="35000"/>
                  </a:schemeClr>
                </a:solidFill>
              </a:defRPr>
            </a:lvl1pPr>
          </a:lstStyle>
          <a:p>
            <a:r>
              <a:rPr lang="en-US"/>
              <a:t> </a:t>
            </a:r>
          </a:p>
        </p:txBody>
      </p:sp>
      <p:sp>
        <p:nvSpPr>
          <p:cNvPr id="6" name="Slide Number Placeholder 5"/>
          <p:cNvSpPr>
            <a:spLocks noGrp="1"/>
          </p:cNvSpPr>
          <p:nvPr>
            <p:ph type="sldNum" sz="quarter" idx="12"/>
          </p:nvPr>
        </p:nvSpPr>
        <p:spPr>
          <a:xfrm>
            <a:off x="228600" y="6522651"/>
            <a:ext cx="558799" cy="206236"/>
          </a:xfrm>
          <a:prstGeom prst="rect">
            <a:avLst/>
          </a:prstGeom>
        </p:spPr>
        <p:txBody>
          <a:bodyPr/>
          <a:lstStyle>
            <a:lvl1pPr>
              <a:defRPr>
                <a:solidFill>
                  <a:schemeClr val="tx1">
                    <a:lumMod val="65000"/>
                    <a:lumOff val="35000"/>
                  </a:schemeClr>
                </a:solidFill>
              </a:defRPr>
            </a:lvl1pPr>
          </a:lstStyle>
          <a:p>
            <a:fld id="{47A9008A-481B-4F65-A514-1AA65EA0FD53}" type="slidenum">
              <a:rPr lang="en-US" smtClean="0"/>
              <a:pPr/>
              <a:t>‹#›</a:t>
            </a:fld>
            <a:endParaRPr lang="en-US"/>
          </a:p>
        </p:txBody>
      </p:sp>
      <p:sp>
        <p:nvSpPr>
          <p:cNvPr id="7" name="TextBox 6"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accent1"/>
              </a:solidFill>
              <a:effectLst/>
              <a:uLnTx/>
              <a:uFillTx/>
              <a:latin typeface="+mn-lt"/>
            </a:endParaRPr>
          </a:p>
        </p:txBody>
      </p:sp>
    </p:spTree>
    <p:extLst>
      <p:ext uri="{BB962C8B-B14F-4D97-AF65-F5344CB8AC3E}">
        <p14:creationId xmlns:p14="http://schemas.microsoft.com/office/powerpoint/2010/main" val="366678315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050" y="595313"/>
            <a:ext cx="8074025" cy="531738"/>
          </a:xfrm>
        </p:spPr>
        <p:txBody>
          <a:bodyPr anchor="t" anchorCtr="0"/>
          <a:lstStyle/>
          <a:p>
            <a:r>
              <a:rPr lang="en-US"/>
              <a:t>Click to edit Master title style</a:t>
            </a:r>
          </a:p>
        </p:txBody>
      </p:sp>
      <p:sp>
        <p:nvSpPr>
          <p:cNvPr id="3" name="Content Placeholder 2"/>
          <p:cNvSpPr>
            <a:spLocks noGrp="1"/>
          </p:cNvSpPr>
          <p:nvPr>
            <p:ph idx="1"/>
          </p:nvPr>
        </p:nvSpPr>
        <p:spPr>
          <a:xfrm>
            <a:off x="527050" y="1614487"/>
            <a:ext cx="8074025" cy="4210051"/>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p:cNvSpPr>
            <a:spLocks noGrp="1"/>
          </p:cNvSpPr>
          <p:nvPr>
            <p:ph type="body" sz="quarter" idx="13"/>
          </p:nvPr>
        </p:nvSpPr>
        <p:spPr>
          <a:xfrm>
            <a:off x="527050" y="1101987"/>
            <a:ext cx="8074025" cy="448494"/>
          </a:xfrm>
        </p:spPr>
        <p:txBody>
          <a:bodyPr>
            <a:noAutofit/>
          </a:bodyPr>
          <a:lstStyle>
            <a:lvl1pPr marL="0" indent="0">
              <a:spcBef>
                <a:spcPts val="0"/>
              </a:spcBef>
              <a:spcAft>
                <a:spcPts val="0"/>
              </a:spcAft>
              <a:buNone/>
              <a:defRPr sz="2800">
                <a:solidFill>
                  <a:schemeClr val="accent6"/>
                </a:solidFill>
              </a:defRPr>
            </a:lvl1pPr>
          </a:lstStyle>
          <a:p>
            <a:pPr lvl="0"/>
            <a:r>
              <a:rPr lang="en-US"/>
              <a:t>Click to edit Master text styles</a:t>
            </a:r>
          </a:p>
        </p:txBody>
      </p:sp>
      <p:sp>
        <p:nvSpPr>
          <p:cNvPr id="9" name="TextBox 8"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accent1"/>
              </a:solidFill>
              <a:effectLst/>
              <a:uLnTx/>
              <a:uFillTx/>
              <a:latin typeface="+mn-lt"/>
            </a:endParaRPr>
          </a:p>
        </p:txBody>
      </p:sp>
      <p:sp>
        <p:nvSpPr>
          <p:cNvPr id="10" name="Date Placeholder 3"/>
          <p:cNvSpPr>
            <a:spLocks noGrp="1"/>
          </p:cNvSpPr>
          <p:nvPr>
            <p:ph type="dt" sz="half" idx="2"/>
          </p:nvPr>
        </p:nvSpPr>
        <p:spPr>
          <a:xfrm>
            <a:off x="6545183" y="6522651"/>
            <a:ext cx="1244527"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877B51CD-CB4F-419A-B9D1-3A432DC93F5B}" type="datetime1">
              <a:rPr lang="en-US" smtClean="0"/>
              <a:pPr/>
              <a:t>9/5/2017</a:t>
            </a:fld>
            <a:endParaRPr lang="en-US"/>
          </a:p>
        </p:txBody>
      </p:sp>
      <p:sp>
        <p:nvSpPr>
          <p:cNvPr id="11" name="Footer Placeholder 4"/>
          <p:cNvSpPr>
            <a:spLocks noGrp="1"/>
          </p:cNvSpPr>
          <p:nvPr>
            <p:ph type="ftr" sz="quarter" idx="3"/>
          </p:nvPr>
        </p:nvSpPr>
        <p:spPr>
          <a:xfrm>
            <a:off x="1942381" y="6522650"/>
            <a:ext cx="4489221" cy="206237"/>
          </a:xfrm>
          <a:prstGeom prst="rect">
            <a:avLst/>
          </a:prstGeom>
        </p:spPr>
        <p:txBody>
          <a:bodyPr vert="horz" lIns="91440" tIns="45720" rIns="91440" bIns="45720" rtlCol="0" anchor="ctr"/>
          <a:lstStyle>
            <a:lvl1pPr algn="l">
              <a:defRPr sz="1000" b="0">
                <a:solidFill>
                  <a:schemeClr val="accent6">
                    <a:lumMod val="60000"/>
                    <a:lumOff val="40000"/>
                  </a:schemeClr>
                </a:solidFill>
              </a:defRPr>
            </a:lvl1pPr>
          </a:lstStyle>
          <a:p>
            <a:r>
              <a:rPr lang="en-US"/>
              <a:t> </a:t>
            </a:r>
          </a:p>
        </p:txBody>
      </p:sp>
      <p:sp>
        <p:nvSpPr>
          <p:cNvPr id="12" name="Slide Number Placeholder 5"/>
          <p:cNvSpPr>
            <a:spLocks noGrp="1"/>
          </p:cNvSpPr>
          <p:nvPr>
            <p:ph type="sldNum" sz="quarter" idx="4"/>
          </p:nvPr>
        </p:nvSpPr>
        <p:spPr>
          <a:xfrm>
            <a:off x="1270001" y="6522651"/>
            <a:ext cx="558799"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47A9008A-481B-4F65-A514-1AA65EA0FD53}" type="slidenum">
              <a:rPr lang="en-US" smtClean="0"/>
              <a:pPr/>
              <a:t>‹#›</a:t>
            </a:fld>
            <a:endParaRPr lang="en-US"/>
          </a:p>
        </p:txBody>
      </p:sp>
    </p:spTree>
    <p:extLst>
      <p:ext uri="{BB962C8B-B14F-4D97-AF65-F5344CB8AC3E}">
        <p14:creationId xmlns:p14="http://schemas.microsoft.com/office/powerpoint/2010/main" val="2647212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7050" y="595313"/>
            <a:ext cx="8074025" cy="963324"/>
          </a:xfrm>
        </p:spPr>
        <p:txBody>
          <a:bodyPr/>
          <a:lstStyle/>
          <a:p>
            <a:r>
              <a:rPr lang="en-US"/>
              <a:t>Click to edit Master title style</a:t>
            </a:r>
          </a:p>
        </p:txBody>
      </p:sp>
      <p:sp>
        <p:nvSpPr>
          <p:cNvPr id="3" name="Content Placeholder 2"/>
          <p:cNvSpPr>
            <a:spLocks noGrp="1"/>
          </p:cNvSpPr>
          <p:nvPr>
            <p:ph sz="half" idx="1"/>
          </p:nvPr>
        </p:nvSpPr>
        <p:spPr>
          <a:xfrm>
            <a:off x="527050" y="1614487"/>
            <a:ext cx="3883025" cy="4210051"/>
          </a:xfrm>
        </p:spPr>
        <p:txBody>
          <a:bodyPr>
            <a:noAutofit/>
          </a:bodyPr>
          <a:lstStyle>
            <a:lvl1pPr>
              <a:defRPr sz="2400">
                <a:solidFill>
                  <a:schemeClr val="accent6"/>
                </a:solidFill>
              </a:defRPr>
            </a:lvl1pPr>
            <a:lvl2pPr>
              <a:defRPr sz="2000">
                <a:solidFill>
                  <a:schemeClr val="accent6"/>
                </a:solidFill>
              </a:defRPr>
            </a:lvl2pPr>
            <a:lvl3pPr>
              <a:defRPr sz="1800">
                <a:solidFill>
                  <a:schemeClr val="accent6"/>
                </a:solidFill>
              </a:defRPr>
            </a:lvl3pPr>
            <a:lvl4pPr>
              <a:defRPr sz="1600">
                <a:solidFill>
                  <a:schemeClr val="accent6"/>
                </a:solidFill>
              </a:defRPr>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718050" y="1614487"/>
            <a:ext cx="3883025" cy="4210051"/>
          </a:xfrm>
        </p:spPr>
        <p:txBody>
          <a:bodyPr>
            <a:noAutofit/>
          </a:bodyPr>
          <a:lstStyle>
            <a:lvl1pPr>
              <a:defRPr sz="2400">
                <a:solidFill>
                  <a:schemeClr val="accent6"/>
                </a:solidFill>
              </a:defRPr>
            </a:lvl1pPr>
            <a:lvl2pPr>
              <a:defRPr sz="2000">
                <a:solidFill>
                  <a:schemeClr val="accent6"/>
                </a:solidFill>
              </a:defRPr>
            </a:lvl2pPr>
            <a:lvl3pPr>
              <a:defRPr sz="1800">
                <a:solidFill>
                  <a:schemeClr val="accent6"/>
                </a:solidFill>
              </a:defRPr>
            </a:lvl3pPr>
            <a:lvl4pPr>
              <a:defRPr sz="1600">
                <a:solidFill>
                  <a:schemeClr val="accent6"/>
                </a:solidFill>
              </a:defRPr>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Box 7"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accent1"/>
              </a:solidFill>
              <a:effectLst/>
              <a:uLnTx/>
              <a:uFillTx/>
              <a:latin typeface="+mn-lt"/>
            </a:endParaRPr>
          </a:p>
        </p:txBody>
      </p:sp>
      <p:sp>
        <p:nvSpPr>
          <p:cNvPr id="9" name="Date Placeholder 3"/>
          <p:cNvSpPr>
            <a:spLocks noGrp="1"/>
          </p:cNvSpPr>
          <p:nvPr>
            <p:ph type="dt" sz="half" idx="10"/>
          </p:nvPr>
        </p:nvSpPr>
        <p:spPr>
          <a:xfrm>
            <a:off x="6545183" y="6522651"/>
            <a:ext cx="1244527"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877B51CD-CB4F-419A-B9D1-3A432DC93F5B}" type="datetime1">
              <a:rPr lang="en-US" smtClean="0"/>
              <a:pPr/>
              <a:t>9/5/2017</a:t>
            </a:fld>
            <a:endParaRPr lang="en-US"/>
          </a:p>
        </p:txBody>
      </p:sp>
      <p:sp>
        <p:nvSpPr>
          <p:cNvPr id="10" name="Footer Placeholder 4"/>
          <p:cNvSpPr>
            <a:spLocks noGrp="1"/>
          </p:cNvSpPr>
          <p:nvPr>
            <p:ph type="ftr" sz="quarter" idx="3"/>
          </p:nvPr>
        </p:nvSpPr>
        <p:spPr>
          <a:xfrm>
            <a:off x="1942381" y="6522650"/>
            <a:ext cx="4489221" cy="206237"/>
          </a:xfrm>
          <a:prstGeom prst="rect">
            <a:avLst/>
          </a:prstGeom>
        </p:spPr>
        <p:txBody>
          <a:bodyPr vert="horz" lIns="91440" tIns="45720" rIns="91440" bIns="45720" rtlCol="0" anchor="ctr"/>
          <a:lstStyle>
            <a:lvl1pPr algn="l">
              <a:defRPr sz="1000" b="0">
                <a:solidFill>
                  <a:schemeClr val="accent6">
                    <a:lumMod val="60000"/>
                    <a:lumOff val="40000"/>
                  </a:schemeClr>
                </a:solidFill>
              </a:defRPr>
            </a:lvl1pPr>
          </a:lstStyle>
          <a:p>
            <a:r>
              <a:rPr lang="en-US"/>
              <a:t> </a:t>
            </a:r>
          </a:p>
        </p:txBody>
      </p:sp>
      <p:sp>
        <p:nvSpPr>
          <p:cNvPr id="11" name="Slide Number Placeholder 5"/>
          <p:cNvSpPr>
            <a:spLocks noGrp="1"/>
          </p:cNvSpPr>
          <p:nvPr>
            <p:ph type="sldNum" sz="quarter" idx="4"/>
          </p:nvPr>
        </p:nvSpPr>
        <p:spPr>
          <a:xfrm>
            <a:off x="1270001" y="6522651"/>
            <a:ext cx="558799"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47A9008A-481B-4F65-A514-1AA65EA0FD53}" type="slidenum">
              <a:rPr lang="en-US" smtClean="0"/>
              <a:pPr/>
              <a:t>‹#›</a:t>
            </a:fld>
            <a:endParaRPr lang="en-US"/>
          </a:p>
        </p:txBody>
      </p:sp>
    </p:spTree>
    <p:extLst>
      <p:ext uri="{BB962C8B-B14F-4D97-AF65-F5344CB8AC3E}">
        <p14:creationId xmlns:p14="http://schemas.microsoft.com/office/powerpoint/2010/main" val="160434770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3" name="Rectangle 12"/>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bwMode="gray">
          <a:xfrm>
            <a:off x="0" y="5818475"/>
            <a:ext cx="9144000" cy="507999"/>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bwMode="gray">
          <a:xfrm>
            <a:off x="0" y="5818475"/>
            <a:ext cx="9144000" cy="507999"/>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bwMode="gray">
          <a:xfrm>
            <a:off x="0" y="5859419"/>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bwMode="gray">
          <a:xfrm>
            <a:off x="0" y="0"/>
            <a:ext cx="9144000" cy="6079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bwMode="gray">
          <a:xfrm>
            <a:off x="0" y="5832475"/>
            <a:ext cx="9144000" cy="472733"/>
          </a:xfrm>
          <a:prstGeom prst="rect">
            <a:avLst/>
          </a:prstGeom>
          <a:solidFill>
            <a:srgbClr val="21212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bwMode="gray">
          <a:xfrm>
            <a:off x="533400" y="3200400"/>
            <a:ext cx="8067676" cy="1329267"/>
          </a:xfrm>
        </p:spPr>
        <p:txBody>
          <a:bodyPr>
            <a:noAutofit/>
          </a:bodyPr>
          <a:lstStyle>
            <a:lvl1pPr marL="0" indent="0" algn="l">
              <a:buNone/>
              <a:defRPr sz="180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7" name="Title 16"/>
          <p:cNvSpPr>
            <a:spLocks noGrp="1"/>
          </p:cNvSpPr>
          <p:nvPr>
            <p:ph type="title"/>
          </p:nvPr>
        </p:nvSpPr>
        <p:spPr bwMode="gray">
          <a:xfrm>
            <a:off x="511630" y="1972855"/>
            <a:ext cx="8089445" cy="1165224"/>
          </a:xfrm>
        </p:spPr>
        <p:txBody>
          <a:bodyPr anchor="b" anchorCtr="0"/>
          <a:lstStyle>
            <a:lvl1pPr>
              <a:defRPr b="0" cap="all" baseline="0">
                <a:solidFill>
                  <a:schemeClr val="bg1"/>
                </a:solidFill>
              </a:defRPr>
            </a:lvl1pPr>
          </a:lstStyle>
          <a:p>
            <a:r>
              <a:rPr lang="en-US"/>
              <a:t>Click to edit Master title style</a:t>
            </a:r>
          </a:p>
        </p:txBody>
      </p:sp>
      <p:sp>
        <p:nvSpPr>
          <p:cNvPr id="16" name="TextBox 15"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bg1"/>
              </a:solidFill>
              <a:effectLst/>
              <a:uLnTx/>
              <a:uFillTx/>
              <a:latin typeface="+mn-lt"/>
            </a:endParaRPr>
          </a:p>
        </p:txBody>
      </p:sp>
      <p:sp>
        <p:nvSpPr>
          <p:cNvPr id="18" name="Date Placeholder 3"/>
          <p:cNvSpPr>
            <a:spLocks noGrp="1"/>
          </p:cNvSpPr>
          <p:nvPr>
            <p:ph type="dt" sz="half" idx="2"/>
          </p:nvPr>
        </p:nvSpPr>
        <p:spPr>
          <a:xfrm>
            <a:off x="6545183" y="6522651"/>
            <a:ext cx="1244527"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877B51CD-CB4F-419A-B9D1-3A432DC93F5B}" type="datetime1">
              <a:rPr lang="en-US" smtClean="0"/>
              <a:pPr/>
              <a:t>9/5/2017</a:t>
            </a:fld>
            <a:endParaRPr lang="en-US"/>
          </a:p>
        </p:txBody>
      </p:sp>
      <p:sp>
        <p:nvSpPr>
          <p:cNvPr id="19" name="Footer Placeholder 4"/>
          <p:cNvSpPr>
            <a:spLocks noGrp="1"/>
          </p:cNvSpPr>
          <p:nvPr>
            <p:ph type="ftr" sz="quarter" idx="3"/>
          </p:nvPr>
        </p:nvSpPr>
        <p:spPr>
          <a:xfrm>
            <a:off x="1942381" y="6522650"/>
            <a:ext cx="4489221" cy="206237"/>
          </a:xfrm>
          <a:prstGeom prst="rect">
            <a:avLst/>
          </a:prstGeom>
        </p:spPr>
        <p:txBody>
          <a:bodyPr vert="horz" lIns="91440" tIns="45720" rIns="91440" bIns="45720" rtlCol="0" anchor="ctr"/>
          <a:lstStyle>
            <a:lvl1pPr algn="l">
              <a:defRPr sz="1000" b="0">
                <a:solidFill>
                  <a:schemeClr val="accent6">
                    <a:lumMod val="60000"/>
                    <a:lumOff val="40000"/>
                  </a:schemeClr>
                </a:solidFill>
              </a:defRPr>
            </a:lvl1pPr>
          </a:lstStyle>
          <a:p>
            <a:r>
              <a:rPr lang="en-US"/>
              <a:t> </a:t>
            </a:r>
          </a:p>
        </p:txBody>
      </p:sp>
      <p:sp>
        <p:nvSpPr>
          <p:cNvPr id="20" name="Slide Number Placeholder 5"/>
          <p:cNvSpPr>
            <a:spLocks noGrp="1"/>
          </p:cNvSpPr>
          <p:nvPr>
            <p:ph type="sldNum" sz="quarter" idx="4"/>
          </p:nvPr>
        </p:nvSpPr>
        <p:spPr>
          <a:xfrm>
            <a:off x="1270001" y="6522651"/>
            <a:ext cx="558799"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47A9008A-481B-4F65-A514-1AA65EA0FD53}" type="slidenum">
              <a:rPr lang="en-US" smtClean="0"/>
              <a:pPr/>
              <a:t>‹#›</a:t>
            </a:fld>
            <a:endParaRPr lang="en-US"/>
          </a:p>
        </p:txBody>
      </p:sp>
    </p:spTree>
    <p:extLst>
      <p:ext uri="{BB962C8B-B14F-4D97-AF65-F5344CB8AC3E}">
        <p14:creationId xmlns:p14="http://schemas.microsoft.com/office/powerpoint/2010/main" val="356391143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1659" y="1961222"/>
            <a:ext cx="3857625" cy="1562548"/>
          </a:xfrm>
        </p:spPr>
        <p:txBody>
          <a:bodyPr>
            <a:noAutofit/>
          </a:bodyPr>
          <a:lstStyle>
            <a:lvl1pPr>
              <a:spcAft>
                <a:spcPts val="0"/>
              </a:spcAft>
              <a:defRPr sz="1800">
                <a:solidFill>
                  <a:schemeClr val="accent6"/>
                </a:solidFill>
              </a:defRPr>
            </a:lvl1pPr>
            <a:lvl2pPr>
              <a:spcAft>
                <a:spcPts val="0"/>
              </a:spcAft>
              <a:defRPr sz="1600">
                <a:solidFill>
                  <a:schemeClr val="accent6"/>
                </a:solidFill>
              </a:defRPr>
            </a:lvl2pPr>
            <a:lvl3pPr>
              <a:spcAft>
                <a:spcPts val="0"/>
              </a:spcAft>
              <a:defRPr sz="1400">
                <a:solidFill>
                  <a:schemeClr val="accent6"/>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4760404" y="1962760"/>
            <a:ext cx="3840671" cy="1545984"/>
          </a:xfrm>
        </p:spPr>
        <p:txBody>
          <a:bodyPr>
            <a:noAutofit/>
          </a:bodyPr>
          <a:lstStyle>
            <a:lvl1pPr>
              <a:spcAft>
                <a:spcPts val="0"/>
              </a:spcAft>
              <a:defRPr sz="1800">
                <a:solidFill>
                  <a:schemeClr val="accent6"/>
                </a:solidFill>
              </a:defRPr>
            </a:lvl1pPr>
            <a:lvl2pPr>
              <a:spcAft>
                <a:spcPts val="0"/>
              </a:spcAft>
              <a:defRPr sz="1600">
                <a:solidFill>
                  <a:schemeClr val="accent6"/>
                </a:solidFill>
              </a:defRPr>
            </a:lvl2pPr>
            <a:lvl3pPr>
              <a:spcAft>
                <a:spcPts val="0"/>
              </a:spcAft>
              <a:defRPr sz="1400">
                <a:solidFill>
                  <a:schemeClr val="accent6"/>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grpSp>
        <p:nvGrpSpPr>
          <p:cNvPr id="50" name="Group 49"/>
          <p:cNvGrpSpPr/>
          <p:nvPr userDrawn="1"/>
        </p:nvGrpSpPr>
        <p:grpSpPr>
          <a:xfrm>
            <a:off x="453543" y="3563772"/>
            <a:ext cx="8236914" cy="45719"/>
            <a:chOff x="453543" y="3563772"/>
            <a:chExt cx="8236914" cy="45719"/>
          </a:xfrm>
        </p:grpSpPr>
        <p:sp>
          <p:nvSpPr>
            <p:cNvPr id="11" name="Rectangle 10"/>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49" name="Group 48"/>
          <p:cNvGrpSpPr/>
          <p:nvPr userDrawn="1"/>
        </p:nvGrpSpPr>
        <p:grpSpPr>
          <a:xfrm>
            <a:off x="4547705" y="1233839"/>
            <a:ext cx="48589" cy="4822179"/>
            <a:chOff x="4547705" y="1233839"/>
            <a:chExt cx="48589" cy="4822179"/>
          </a:xfrm>
        </p:grpSpPr>
        <p:sp>
          <p:nvSpPr>
            <p:cNvPr id="14" name="Rectangle 13"/>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23" name="Text Placeholder 22"/>
          <p:cNvSpPr>
            <a:spLocks noGrp="1"/>
          </p:cNvSpPr>
          <p:nvPr userDrawn="1">
            <p:ph type="body" sz="quarter" idx="13"/>
          </p:nvPr>
        </p:nvSpPr>
        <p:spPr>
          <a:xfrm>
            <a:off x="541659" y="4044704"/>
            <a:ext cx="3857625" cy="1660672"/>
          </a:xfrm>
        </p:spPr>
        <p:txBody>
          <a:bodyPr/>
          <a:lstStyle>
            <a:lvl1pPr>
              <a:spcAft>
                <a:spcPts val="0"/>
              </a:spcAft>
              <a:defRPr sz="1800">
                <a:solidFill>
                  <a:schemeClr val="accent6"/>
                </a:solidFill>
              </a:defRPr>
            </a:lvl1pPr>
            <a:lvl2pPr>
              <a:spcAft>
                <a:spcPts val="0"/>
              </a:spcAft>
              <a:defRPr sz="1600">
                <a:solidFill>
                  <a:schemeClr val="accent6"/>
                </a:solidFill>
              </a:defRPr>
            </a:lvl2pPr>
            <a:lvl3pPr>
              <a:spcAft>
                <a:spcPts val="0"/>
              </a:spcAft>
              <a:defRPr sz="1400">
                <a:solidFill>
                  <a:schemeClr val="accent6"/>
                </a:solidFill>
              </a:defRPr>
            </a:lvl3pPr>
            <a:lvl4pPr>
              <a:spcAft>
                <a:spcPts val="0"/>
              </a:spcAft>
              <a:defRPr sz="1200"/>
            </a:lvl4pPr>
            <a:lvl5pPr>
              <a:spcAft>
                <a:spcPts val="0"/>
              </a:spcAft>
              <a:defRPr sz="1200"/>
            </a:lvl5pPr>
          </a:lstStyle>
          <a:p>
            <a:pPr lvl="0"/>
            <a:r>
              <a:rPr lang="en-US"/>
              <a:t>Click to edit Master text styles</a:t>
            </a:r>
          </a:p>
          <a:p>
            <a:pPr lvl="1"/>
            <a:r>
              <a:rPr lang="en-US"/>
              <a:t>Second level</a:t>
            </a:r>
          </a:p>
          <a:p>
            <a:pPr lvl="2"/>
            <a:r>
              <a:rPr lang="en-US"/>
              <a:t>Third level</a:t>
            </a:r>
          </a:p>
        </p:txBody>
      </p:sp>
      <p:sp>
        <p:nvSpPr>
          <p:cNvPr id="25" name="Text Placeholder 24"/>
          <p:cNvSpPr>
            <a:spLocks noGrp="1"/>
          </p:cNvSpPr>
          <p:nvPr userDrawn="1">
            <p:ph type="body" sz="quarter" idx="14"/>
          </p:nvPr>
        </p:nvSpPr>
        <p:spPr>
          <a:xfrm>
            <a:off x="4760403" y="4050258"/>
            <a:ext cx="3840672" cy="1670058"/>
          </a:xfrm>
        </p:spPr>
        <p:txBody>
          <a:bodyPr/>
          <a:lstStyle>
            <a:lvl1pPr>
              <a:spcAft>
                <a:spcPts val="0"/>
              </a:spcAft>
              <a:defRPr sz="1800">
                <a:solidFill>
                  <a:schemeClr val="accent6"/>
                </a:solidFill>
              </a:defRPr>
            </a:lvl1pPr>
            <a:lvl2pPr>
              <a:spcAft>
                <a:spcPts val="0"/>
              </a:spcAft>
              <a:defRPr sz="1600">
                <a:solidFill>
                  <a:schemeClr val="accent6"/>
                </a:solidFill>
              </a:defRPr>
            </a:lvl2pPr>
            <a:lvl3pPr>
              <a:spcAft>
                <a:spcPts val="0"/>
              </a:spcAft>
              <a:defRPr sz="1400">
                <a:solidFill>
                  <a:schemeClr val="accent6"/>
                </a:solidFill>
              </a:defRPr>
            </a:lvl3pPr>
            <a:lvl4pPr>
              <a:spcAft>
                <a:spcPts val="0"/>
              </a:spcAft>
              <a:defRPr sz="1200"/>
            </a:lvl4pPr>
            <a:lvl5pPr>
              <a:spcAft>
                <a:spcPts val="0"/>
              </a:spcAft>
              <a:defRPr sz="1200"/>
            </a:lvl5pPr>
          </a:lstStyle>
          <a:p>
            <a:pPr lvl="0"/>
            <a:r>
              <a:rPr lang="en-US"/>
              <a:t>Click to edit Master text styles</a:t>
            </a:r>
          </a:p>
          <a:p>
            <a:pPr lvl="1"/>
            <a:r>
              <a:rPr lang="en-US"/>
              <a:t>Second level</a:t>
            </a:r>
          </a:p>
          <a:p>
            <a:pPr lvl="2"/>
            <a:r>
              <a:rPr lang="en-US"/>
              <a:t>Third level</a:t>
            </a:r>
          </a:p>
        </p:txBody>
      </p:sp>
      <p:sp>
        <p:nvSpPr>
          <p:cNvPr id="28" name="Title 27"/>
          <p:cNvSpPr>
            <a:spLocks noGrp="1"/>
          </p:cNvSpPr>
          <p:nvPr userDrawn="1">
            <p:ph type="title"/>
          </p:nvPr>
        </p:nvSpPr>
        <p:spPr/>
        <p:txBody>
          <a:bodyPr>
            <a:normAutofit/>
          </a:bodyPr>
          <a:lstStyle/>
          <a:p>
            <a:r>
              <a:rPr lang="en-US"/>
              <a:t>Click to edit Master title style</a:t>
            </a:r>
          </a:p>
        </p:txBody>
      </p:sp>
      <p:sp>
        <p:nvSpPr>
          <p:cNvPr id="40" name="Text Placeholder 39"/>
          <p:cNvSpPr>
            <a:spLocks noGrp="1"/>
          </p:cNvSpPr>
          <p:nvPr userDrawn="1">
            <p:ph type="body" sz="quarter" idx="18"/>
          </p:nvPr>
        </p:nvSpPr>
        <p:spPr>
          <a:xfrm>
            <a:off x="541659" y="1606169"/>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a:t>Click to edit</a:t>
            </a:r>
          </a:p>
        </p:txBody>
      </p:sp>
      <p:sp>
        <p:nvSpPr>
          <p:cNvPr id="41" name="Text Placeholder 39"/>
          <p:cNvSpPr>
            <a:spLocks noGrp="1"/>
          </p:cNvSpPr>
          <p:nvPr userDrawn="1">
            <p:ph type="body" sz="quarter" idx="19"/>
          </p:nvPr>
        </p:nvSpPr>
        <p:spPr>
          <a:xfrm>
            <a:off x="4760404" y="1608444"/>
            <a:ext cx="3840672"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a:t>Click to edit</a:t>
            </a:r>
          </a:p>
        </p:txBody>
      </p:sp>
      <p:sp>
        <p:nvSpPr>
          <p:cNvPr id="42" name="Text Placeholder 39"/>
          <p:cNvSpPr>
            <a:spLocks noGrp="1"/>
          </p:cNvSpPr>
          <p:nvPr userDrawn="1">
            <p:ph type="body" sz="quarter" idx="20"/>
          </p:nvPr>
        </p:nvSpPr>
        <p:spPr>
          <a:xfrm>
            <a:off x="541659" y="3680261"/>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a:t>Click to edit</a:t>
            </a:r>
          </a:p>
        </p:txBody>
      </p:sp>
      <p:sp>
        <p:nvSpPr>
          <p:cNvPr id="43" name="Text Placeholder 39"/>
          <p:cNvSpPr>
            <a:spLocks noGrp="1"/>
          </p:cNvSpPr>
          <p:nvPr userDrawn="1">
            <p:ph type="body" sz="quarter" idx="21"/>
          </p:nvPr>
        </p:nvSpPr>
        <p:spPr>
          <a:xfrm>
            <a:off x="4760404" y="3682536"/>
            <a:ext cx="3840672"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a:t>Click to edit</a:t>
            </a:r>
          </a:p>
        </p:txBody>
      </p:sp>
      <p:sp>
        <p:nvSpPr>
          <p:cNvPr id="20" name="TextBox 19"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accent1"/>
              </a:solidFill>
              <a:effectLst/>
              <a:uLnTx/>
              <a:uFillTx/>
              <a:latin typeface="+mn-lt"/>
            </a:endParaRPr>
          </a:p>
        </p:txBody>
      </p:sp>
      <p:sp>
        <p:nvSpPr>
          <p:cNvPr id="21" name="Date Placeholder 3"/>
          <p:cNvSpPr>
            <a:spLocks noGrp="1"/>
          </p:cNvSpPr>
          <p:nvPr>
            <p:ph type="dt" sz="half" idx="22"/>
          </p:nvPr>
        </p:nvSpPr>
        <p:spPr>
          <a:xfrm>
            <a:off x="6545183" y="6522651"/>
            <a:ext cx="1244527"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877B51CD-CB4F-419A-B9D1-3A432DC93F5B}" type="datetime1">
              <a:rPr lang="en-US" smtClean="0"/>
              <a:pPr/>
              <a:t>9/5/2017</a:t>
            </a:fld>
            <a:endParaRPr lang="en-US"/>
          </a:p>
        </p:txBody>
      </p:sp>
      <p:sp>
        <p:nvSpPr>
          <p:cNvPr id="22" name="Footer Placeholder 4"/>
          <p:cNvSpPr>
            <a:spLocks noGrp="1"/>
          </p:cNvSpPr>
          <p:nvPr>
            <p:ph type="ftr" sz="quarter" idx="3"/>
          </p:nvPr>
        </p:nvSpPr>
        <p:spPr>
          <a:xfrm>
            <a:off x="1942381" y="6522650"/>
            <a:ext cx="4489221" cy="206237"/>
          </a:xfrm>
          <a:prstGeom prst="rect">
            <a:avLst/>
          </a:prstGeom>
        </p:spPr>
        <p:txBody>
          <a:bodyPr vert="horz" lIns="91440" tIns="45720" rIns="91440" bIns="45720" rtlCol="0" anchor="ctr"/>
          <a:lstStyle>
            <a:lvl1pPr algn="l">
              <a:defRPr sz="1000" b="0">
                <a:solidFill>
                  <a:schemeClr val="accent6">
                    <a:lumMod val="60000"/>
                    <a:lumOff val="40000"/>
                  </a:schemeClr>
                </a:solidFill>
              </a:defRPr>
            </a:lvl1pPr>
          </a:lstStyle>
          <a:p>
            <a:r>
              <a:rPr lang="en-US"/>
              <a:t> </a:t>
            </a:r>
          </a:p>
        </p:txBody>
      </p:sp>
      <p:sp>
        <p:nvSpPr>
          <p:cNvPr id="24" name="Slide Number Placeholder 5"/>
          <p:cNvSpPr>
            <a:spLocks noGrp="1"/>
          </p:cNvSpPr>
          <p:nvPr>
            <p:ph type="sldNum" sz="quarter" idx="23"/>
          </p:nvPr>
        </p:nvSpPr>
        <p:spPr>
          <a:xfrm>
            <a:off x="1270001" y="6522651"/>
            <a:ext cx="558799"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47A9008A-481B-4F65-A514-1AA65EA0FD53}" type="slidenum">
              <a:rPr lang="en-US" smtClean="0"/>
              <a:pPr/>
              <a:t>‹#›</a:t>
            </a:fld>
            <a:endParaRPr lang="en-US"/>
          </a:p>
        </p:txBody>
      </p:sp>
    </p:spTree>
    <p:extLst>
      <p:ext uri="{BB962C8B-B14F-4D97-AF65-F5344CB8AC3E}">
        <p14:creationId xmlns:p14="http://schemas.microsoft.com/office/powerpoint/2010/main" val="319464056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527050" y="1676268"/>
            <a:ext cx="3875088" cy="282187"/>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Title</a:t>
            </a:r>
          </a:p>
        </p:txBody>
      </p:sp>
      <p:sp>
        <p:nvSpPr>
          <p:cNvPr id="4" name="Content Placeholder 3"/>
          <p:cNvSpPr>
            <a:spLocks noGrp="1"/>
          </p:cNvSpPr>
          <p:nvPr>
            <p:ph sz="half" idx="2"/>
          </p:nvPr>
        </p:nvSpPr>
        <p:spPr>
          <a:xfrm>
            <a:off x="527050" y="1985962"/>
            <a:ext cx="3875088" cy="3838575"/>
          </a:xfrm>
        </p:spPr>
        <p:txBody>
          <a:bodyPr>
            <a:noAutofit/>
          </a:bodyPr>
          <a:lstStyle>
            <a:lvl1pPr>
              <a:defRPr sz="2400">
                <a:solidFill>
                  <a:schemeClr val="accent6"/>
                </a:solidFill>
              </a:defRPr>
            </a:lvl1pPr>
            <a:lvl2pPr>
              <a:defRPr sz="2000">
                <a:solidFill>
                  <a:schemeClr val="accent6"/>
                </a:solidFill>
              </a:defRPr>
            </a:lvl2pPr>
            <a:lvl3pPr>
              <a:defRPr sz="1800">
                <a:solidFill>
                  <a:schemeClr val="accent6"/>
                </a:solidFill>
              </a:defRPr>
            </a:lvl3pPr>
            <a:lvl4pPr>
              <a:defRPr sz="1600">
                <a:solidFill>
                  <a:schemeClr val="accent6"/>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hasCustomPrompt="1"/>
          </p:nvPr>
        </p:nvSpPr>
        <p:spPr>
          <a:xfrm>
            <a:off x="4773613" y="1676268"/>
            <a:ext cx="3827462" cy="283004"/>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Title</a:t>
            </a:r>
          </a:p>
        </p:txBody>
      </p:sp>
      <p:sp>
        <p:nvSpPr>
          <p:cNvPr id="6" name="Content Placeholder 5"/>
          <p:cNvSpPr>
            <a:spLocks noGrp="1"/>
          </p:cNvSpPr>
          <p:nvPr>
            <p:ph sz="quarter" idx="4"/>
          </p:nvPr>
        </p:nvSpPr>
        <p:spPr>
          <a:xfrm>
            <a:off x="4773613" y="1985962"/>
            <a:ext cx="3827462" cy="3838575"/>
          </a:xfrm>
        </p:spPr>
        <p:txBody>
          <a:bodyPr>
            <a:noAutofit/>
          </a:bodyPr>
          <a:lstStyle>
            <a:lvl1pPr>
              <a:defRPr sz="2400">
                <a:solidFill>
                  <a:schemeClr val="accent6"/>
                </a:solidFill>
              </a:defRPr>
            </a:lvl1pPr>
            <a:lvl2pPr>
              <a:defRPr sz="2000">
                <a:solidFill>
                  <a:schemeClr val="accent6"/>
                </a:solidFill>
              </a:defRPr>
            </a:lvl2pPr>
            <a:lvl3pPr>
              <a:defRPr sz="1800">
                <a:solidFill>
                  <a:schemeClr val="accent6"/>
                </a:solidFill>
              </a:defRPr>
            </a:lvl3pPr>
            <a:lvl4pPr>
              <a:defRPr sz="1600">
                <a:solidFill>
                  <a:schemeClr val="accent6"/>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descr="CONFIDENTIAL_TAG_0xFFEE"/>
          <p:cNvSpPr txBox="1"/>
          <p:nvPr userDrawn="1"/>
        </p:nvSpPr>
        <p:spPr>
          <a:xfrm>
            <a:off x="544513" y="180000"/>
            <a:ext cx="4752265" cy="169277"/>
          </a:xfrm>
          <a:prstGeom prst="rect">
            <a:avLst/>
          </a:prstGeom>
          <a:noFill/>
          <a:effectLst>
            <a:glow>
              <a:srgbClr val="000000"/>
            </a:glow>
          </a:effectLst>
        </p:spPr>
        <p:txBody>
          <a:bodyPr vert="horz"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chemeClr val="accent1"/>
              </a:solidFill>
              <a:effectLst/>
              <a:uLnTx/>
              <a:uFillTx/>
              <a:latin typeface="+mn-lt"/>
            </a:endParaRPr>
          </a:p>
        </p:txBody>
      </p:sp>
      <p:sp>
        <p:nvSpPr>
          <p:cNvPr id="11" name="Date Placeholder 3"/>
          <p:cNvSpPr>
            <a:spLocks noGrp="1"/>
          </p:cNvSpPr>
          <p:nvPr>
            <p:ph type="dt" sz="half" idx="10"/>
          </p:nvPr>
        </p:nvSpPr>
        <p:spPr>
          <a:xfrm>
            <a:off x="6545183" y="6522651"/>
            <a:ext cx="1244527"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877B51CD-CB4F-419A-B9D1-3A432DC93F5B}" type="datetime1">
              <a:rPr lang="en-US" smtClean="0"/>
              <a:pPr/>
              <a:t>9/5/2017</a:t>
            </a:fld>
            <a:endParaRPr lang="en-US"/>
          </a:p>
        </p:txBody>
      </p:sp>
      <p:sp>
        <p:nvSpPr>
          <p:cNvPr id="12" name="Footer Placeholder 4"/>
          <p:cNvSpPr>
            <a:spLocks noGrp="1"/>
          </p:cNvSpPr>
          <p:nvPr>
            <p:ph type="ftr" sz="quarter" idx="11"/>
          </p:nvPr>
        </p:nvSpPr>
        <p:spPr>
          <a:xfrm>
            <a:off x="1942381" y="6522650"/>
            <a:ext cx="4489221" cy="206237"/>
          </a:xfrm>
          <a:prstGeom prst="rect">
            <a:avLst/>
          </a:prstGeom>
        </p:spPr>
        <p:txBody>
          <a:bodyPr vert="horz" lIns="91440" tIns="45720" rIns="91440" bIns="45720" rtlCol="0" anchor="ctr"/>
          <a:lstStyle>
            <a:lvl1pPr algn="l">
              <a:defRPr sz="1000" b="0">
                <a:solidFill>
                  <a:schemeClr val="accent6">
                    <a:lumMod val="60000"/>
                    <a:lumOff val="40000"/>
                  </a:schemeClr>
                </a:solidFill>
              </a:defRPr>
            </a:lvl1pPr>
          </a:lstStyle>
          <a:p>
            <a:r>
              <a:rPr lang="en-US"/>
              <a:t> </a:t>
            </a:r>
          </a:p>
        </p:txBody>
      </p:sp>
      <p:sp>
        <p:nvSpPr>
          <p:cNvPr id="13" name="Slide Number Placeholder 5"/>
          <p:cNvSpPr>
            <a:spLocks noGrp="1"/>
          </p:cNvSpPr>
          <p:nvPr>
            <p:ph type="sldNum" sz="quarter" idx="12"/>
          </p:nvPr>
        </p:nvSpPr>
        <p:spPr>
          <a:xfrm>
            <a:off x="1270001" y="6522651"/>
            <a:ext cx="558799"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47A9008A-481B-4F65-A514-1AA65EA0FD53}" type="slidenum">
              <a:rPr lang="en-US" smtClean="0"/>
              <a:pPr/>
              <a:t>‹#›</a:t>
            </a:fld>
            <a:endParaRPr lang="en-US"/>
          </a:p>
        </p:txBody>
      </p:sp>
    </p:spTree>
    <p:extLst>
      <p:ext uri="{BB962C8B-B14F-4D97-AF65-F5344CB8AC3E}">
        <p14:creationId xmlns:p14="http://schemas.microsoft.com/office/powerpoint/2010/main" val="426196223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7"/>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0" name="think-cell Slide" r:id="rId18" imgW="270" imgH="270" progId="TCLayout.ActiveDocument.1">
                  <p:embed/>
                </p:oleObj>
              </mc:Choice>
              <mc:Fallback>
                <p:oleObj name="think-cell Slide" r:id="rId18" imgW="270" imgH="270" progId="TCLayout.ActiveDocument.1">
                  <p:embed/>
                  <p:pic>
                    <p:nvPicPr>
                      <p:cNvPr id="5" name="Object 4" hidden="1"/>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27050" y="595313"/>
            <a:ext cx="8074025" cy="963324"/>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526680" y="1610880"/>
            <a:ext cx="8074395" cy="419082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 </a:t>
            </a:r>
          </a:p>
        </p:txBody>
      </p:sp>
      <p:pic>
        <p:nvPicPr>
          <p:cNvPr id="7" name="Picture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869022" y="6437824"/>
            <a:ext cx="1082083" cy="282371"/>
          </a:xfrm>
          <a:prstGeom prst="rect">
            <a:avLst/>
          </a:prstGeom>
        </p:spPr>
      </p:pic>
      <p:sp>
        <p:nvSpPr>
          <p:cNvPr id="9" name="Rectangle 8"/>
          <p:cNvSpPr/>
          <p:nvPr/>
        </p:nvSpPr>
        <p:spPr bwMode="gray">
          <a:xfrm>
            <a:off x="0" y="6156375"/>
            <a:ext cx="9144000" cy="160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bwMode="gray">
          <a:xfrm>
            <a:off x="0" y="6090011"/>
            <a:ext cx="9144000" cy="160865"/>
          </a:xfrm>
          <a:prstGeom prst="rect">
            <a:avLst/>
          </a:prstGeom>
          <a:solidFill>
            <a:schemeClr val="tx1">
              <a:lumMod val="85000"/>
              <a:lumOff val="1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3"/>
          <p:cNvSpPr>
            <a:spLocks noGrp="1"/>
          </p:cNvSpPr>
          <p:nvPr>
            <p:ph type="dt" sz="half" idx="2"/>
          </p:nvPr>
        </p:nvSpPr>
        <p:spPr>
          <a:xfrm>
            <a:off x="6545183" y="6522651"/>
            <a:ext cx="1244527"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877B51CD-CB4F-419A-B9D1-3A432DC93F5B}" type="datetime1">
              <a:rPr lang="en-US" smtClean="0"/>
              <a:pPr/>
              <a:t>9/5/2017</a:t>
            </a:fld>
            <a:endParaRPr lang="en-US"/>
          </a:p>
        </p:txBody>
      </p:sp>
      <p:sp>
        <p:nvSpPr>
          <p:cNvPr id="12" name="Footer Placeholder 4"/>
          <p:cNvSpPr>
            <a:spLocks noGrp="1"/>
          </p:cNvSpPr>
          <p:nvPr>
            <p:ph type="ftr" sz="quarter" idx="3"/>
          </p:nvPr>
        </p:nvSpPr>
        <p:spPr>
          <a:xfrm>
            <a:off x="1942381" y="6522650"/>
            <a:ext cx="4489221" cy="206237"/>
          </a:xfrm>
          <a:prstGeom prst="rect">
            <a:avLst/>
          </a:prstGeom>
        </p:spPr>
        <p:txBody>
          <a:bodyPr vert="horz" lIns="91440" tIns="45720" rIns="91440" bIns="45720" rtlCol="0" anchor="ctr"/>
          <a:lstStyle>
            <a:lvl1pPr algn="l">
              <a:defRPr sz="1000" b="0">
                <a:solidFill>
                  <a:schemeClr val="accent6">
                    <a:lumMod val="60000"/>
                    <a:lumOff val="40000"/>
                  </a:schemeClr>
                </a:solidFill>
              </a:defRPr>
            </a:lvl1pPr>
          </a:lstStyle>
          <a:p>
            <a:r>
              <a:rPr lang="en-US"/>
              <a:t> </a:t>
            </a:r>
          </a:p>
        </p:txBody>
      </p:sp>
      <p:sp>
        <p:nvSpPr>
          <p:cNvPr id="13" name="Slide Number Placeholder 5"/>
          <p:cNvSpPr>
            <a:spLocks noGrp="1"/>
          </p:cNvSpPr>
          <p:nvPr>
            <p:ph type="sldNum" sz="quarter" idx="4"/>
          </p:nvPr>
        </p:nvSpPr>
        <p:spPr>
          <a:xfrm>
            <a:off x="1270001" y="6522651"/>
            <a:ext cx="558799" cy="206236"/>
          </a:xfrm>
          <a:prstGeom prst="rect">
            <a:avLst/>
          </a:prstGeom>
        </p:spPr>
        <p:txBody>
          <a:bodyPr vert="horz" lIns="91440" tIns="45720" rIns="91440" bIns="45720" rtlCol="0" anchor="ctr"/>
          <a:lstStyle>
            <a:lvl1pPr algn="r">
              <a:defRPr sz="1000" b="0">
                <a:solidFill>
                  <a:schemeClr val="accent6">
                    <a:lumMod val="60000"/>
                    <a:lumOff val="40000"/>
                  </a:schemeClr>
                </a:solidFill>
              </a:defRPr>
            </a:lvl1pPr>
          </a:lstStyle>
          <a:p>
            <a:fld id="{DEEB82D4-B5EC-DE4B-BAF9-7980A54019EB}" type="slidenum">
              <a:rPr lang="en-US" smtClean="0"/>
              <a:pPr/>
              <a:t>‹#›</a:t>
            </a:fld>
            <a:endParaRPr lang="en-US"/>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64238" y="6430741"/>
            <a:ext cx="774757" cy="311098"/>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704" r:id="rId3"/>
    <p:sldLayoutId id="2147483685" r:id="rId4"/>
    <p:sldLayoutId id="2147483686" r:id="rId5"/>
    <p:sldLayoutId id="2147483687" r:id="rId6"/>
    <p:sldLayoutId id="2147483688" r:id="rId7"/>
    <p:sldLayoutId id="2147483699" r:id="rId8"/>
    <p:sldLayoutId id="2147483705" r:id="rId9"/>
    <p:sldLayoutId id="2147483700" r:id="rId10"/>
    <p:sldLayoutId id="2147483701" r:id="rId11"/>
    <p:sldLayoutId id="2147483718" r:id="rId12"/>
    <p:sldLayoutId id="2147483702" r:id="rId13"/>
    <p:sldLayoutId id="2147483703" r:id="rId14"/>
  </p:sldLayoutIdLst>
  <p:hf hdr="0" dt="0"/>
  <p:txStyles>
    <p:titleStyle>
      <a:lvl1pPr algn="l" defTabSz="914400" rtl="0" eaLnBrk="1" latinLnBrk="0" hangingPunct="1">
        <a:lnSpc>
          <a:spcPct val="85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rgbClr val="424242"/>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accent6"/>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accent6"/>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accent6"/>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accent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49.tiff"/><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tiff"/><Relationship Id="rId12"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7.tiff"/><Relationship Id="rId11" Type="http://schemas.openxmlformats.org/officeDocument/2006/relationships/image" Target="../media/image52.png"/><Relationship Id="rId5" Type="http://schemas.openxmlformats.org/officeDocument/2006/relationships/image" Target="../media/image46.tiff"/><Relationship Id="rId10" Type="http://schemas.openxmlformats.org/officeDocument/2006/relationships/image" Target="../media/image51.gif"/><Relationship Id="rId4" Type="http://schemas.openxmlformats.org/officeDocument/2006/relationships/image" Target="../media/image45.tiff"/><Relationship Id="rId9" Type="http://schemas.openxmlformats.org/officeDocument/2006/relationships/image" Target="../media/image50.tiff"/><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en-US" sz="1600" dirty="0"/>
              <a:t>Tom Gulbransen</a:t>
            </a:r>
          </a:p>
          <a:p>
            <a:r>
              <a:rPr lang="en-US" sz="1600" dirty="0"/>
              <a:t>gulbran@battelle.org </a:t>
            </a:r>
          </a:p>
          <a:p>
            <a:r>
              <a:rPr lang="en-US" sz="1600" dirty="0"/>
              <a:t>516-313-9311</a:t>
            </a:r>
          </a:p>
          <a:p>
            <a:endParaRPr lang="en-US" sz="1600" dirty="0"/>
          </a:p>
        </p:txBody>
      </p:sp>
      <p:sp>
        <p:nvSpPr>
          <p:cNvPr id="5" name="Title 4"/>
          <p:cNvSpPr>
            <a:spLocks noGrp="1"/>
          </p:cNvSpPr>
          <p:nvPr>
            <p:ph type="ctrTitle"/>
          </p:nvPr>
        </p:nvSpPr>
        <p:spPr/>
        <p:txBody>
          <a:bodyPr/>
          <a:lstStyle/>
          <a:p>
            <a:r>
              <a:rPr lang="en-US" dirty="0"/>
              <a:t>NEON Cyberinfrastructure Models,</a:t>
            </a:r>
            <a:br>
              <a:rPr lang="en-US" dirty="0"/>
            </a:br>
            <a:r>
              <a:rPr lang="en-US" dirty="0"/>
              <a:t>Challenges, and Best Practices</a:t>
            </a:r>
            <a:br>
              <a:rPr lang="en-US" dirty="0"/>
            </a:br>
            <a:r>
              <a:rPr lang="en-US" dirty="0"/>
              <a:t>7sep17</a:t>
            </a:r>
          </a:p>
        </p:txBody>
      </p:sp>
      <p:sp>
        <p:nvSpPr>
          <p:cNvPr id="2" name="Footer Placeholder 1"/>
          <p:cNvSpPr>
            <a:spLocks noGrp="1"/>
          </p:cNvSpPr>
          <p:nvPr>
            <p:ph type="ftr" sz="quarter" idx="3"/>
          </p:nvPr>
        </p:nvSpPr>
        <p:spPr/>
        <p:txBody>
          <a:bodyPr/>
          <a:lstStyle/>
          <a:p>
            <a:r>
              <a:rPr lang="en-US"/>
              <a:t> </a:t>
            </a:r>
          </a:p>
        </p:txBody>
      </p:sp>
      <p:sp>
        <p:nvSpPr>
          <p:cNvPr id="3" name="Slide Number Placeholder 2"/>
          <p:cNvSpPr>
            <a:spLocks noGrp="1"/>
          </p:cNvSpPr>
          <p:nvPr>
            <p:ph type="sldNum" sz="quarter" idx="4"/>
          </p:nvPr>
        </p:nvSpPr>
        <p:spPr/>
        <p:txBody>
          <a:bodyPr/>
          <a:lstStyle/>
          <a:p>
            <a:fld id="{16DEE51D-2D79-0A4F-B1AB-D59EBBC01EBB}" type="slidenum">
              <a:rPr lang="en-US" smtClean="0"/>
              <a:pPr/>
              <a:t>1</a:t>
            </a:fld>
            <a:endParaRPr lang="en-US"/>
          </a:p>
        </p:txBody>
      </p:sp>
    </p:spTree>
    <p:extLst>
      <p:ext uri="{BB962C8B-B14F-4D97-AF65-F5344CB8AC3E}">
        <p14:creationId xmlns:p14="http://schemas.microsoft.com/office/powerpoint/2010/main" val="30573778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20535" y="1282446"/>
            <a:ext cx="7192364" cy="4066182"/>
            <a:chOff x="1360714" y="566928"/>
            <a:chExt cx="9589818" cy="5421576"/>
          </a:xfrm>
        </p:grpSpPr>
        <p:pic>
          <p:nvPicPr>
            <p:cNvPr id="3" name="Picture 2"/>
            <p:cNvPicPr/>
            <p:nvPr/>
          </p:nvPicPr>
          <p:blipFill>
            <a:blip r:embed="rId3"/>
            <a:stretch>
              <a:fillRect/>
            </a:stretch>
          </p:blipFill>
          <p:spPr>
            <a:xfrm>
              <a:off x="1360714" y="609600"/>
              <a:ext cx="9589818" cy="5378904"/>
            </a:xfrm>
            <a:prstGeom prst="rect">
              <a:avLst/>
            </a:prstGeom>
          </p:spPr>
        </p:pic>
        <p:sp>
          <p:nvSpPr>
            <p:cNvPr id="6" name="Rectangle 5"/>
            <p:cNvSpPr/>
            <p:nvPr/>
          </p:nvSpPr>
          <p:spPr>
            <a:xfrm>
              <a:off x="6510528" y="1097280"/>
              <a:ext cx="2359152" cy="6583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Rectangle: Rounded Corners 4"/>
            <p:cNvSpPr/>
            <p:nvPr/>
          </p:nvSpPr>
          <p:spPr>
            <a:xfrm>
              <a:off x="1737360" y="566928"/>
              <a:ext cx="7223760" cy="530352"/>
            </a:xfrm>
            <a:prstGeom prst="roundRect">
              <a:avLst/>
            </a:prstGeom>
            <a:solidFill>
              <a:schemeClr val="bg1"/>
            </a:solidFill>
            <a:ln>
              <a:solidFill>
                <a:srgbClr val="0070C0"/>
              </a:solidFill>
            </a:ln>
            <a:effectLst>
              <a:outerShdw blurRad="50800" dist="1016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50" b="1" dirty="0">
                  <a:solidFill>
                    <a:schemeClr val="tx1"/>
                  </a:solidFill>
                </a:rPr>
                <a:t>Ongoing Interaction With Science Communities</a:t>
              </a:r>
            </a:p>
          </p:txBody>
        </p:sp>
        <p:sp>
          <p:nvSpPr>
            <p:cNvPr id="9" name="Arrow: Up 8"/>
            <p:cNvSpPr/>
            <p:nvPr/>
          </p:nvSpPr>
          <p:spPr>
            <a:xfrm rot="10800000">
              <a:off x="4926034" y="1133856"/>
              <a:ext cx="896112" cy="658368"/>
            </a:xfrm>
            <a:prstGeom prst="upArrow">
              <a:avLst/>
            </a:prstGeom>
            <a:ln>
              <a:noFill/>
            </a:ln>
            <a:effectLst>
              <a:outerShdw blurRad="50800" dist="63500" dir="2700000" algn="tl" rotWithShape="0">
                <a:schemeClr val="tx1">
                  <a:lumMod val="65000"/>
                  <a:lumOff val="35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Arrow: Up-Down 9"/>
            <p:cNvSpPr/>
            <p:nvPr/>
          </p:nvSpPr>
          <p:spPr>
            <a:xfrm>
              <a:off x="6517090" y="1097279"/>
              <a:ext cx="813816" cy="699516"/>
            </a:xfrm>
            <a:prstGeom prst="upDownArrow">
              <a:avLst>
                <a:gd name="adj1" fmla="val 50000"/>
                <a:gd name="adj2" fmla="val 34269"/>
              </a:avLst>
            </a:prstGeom>
            <a:effectLst>
              <a:outerShdw blurRad="50800" dist="63500" dir="5400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1" name="Arrow: Up-Down 10"/>
            <p:cNvSpPr/>
            <p:nvPr/>
          </p:nvSpPr>
          <p:spPr>
            <a:xfrm>
              <a:off x="7919995" y="1113281"/>
              <a:ext cx="813816" cy="699516"/>
            </a:xfrm>
            <a:prstGeom prst="upDownArrow">
              <a:avLst>
                <a:gd name="adj1" fmla="val 50000"/>
                <a:gd name="adj2" fmla="val 34269"/>
              </a:avLst>
            </a:prstGeom>
            <a:effectLst>
              <a:outerShdw blurRad="50800" dist="63500" dir="5400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3" name="Title 30"/>
          <p:cNvSpPr txBox="1">
            <a:spLocks/>
          </p:cNvSpPr>
          <p:nvPr/>
        </p:nvSpPr>
        <p:spPr>
          <a:xfrm>
            <a:off x="443942" y="380093"/>
            <a:ext cx="8331348"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Organization of CI stakeholders</a:t>
            </a:r>
          </a:p>
        </p:txBody>
      </p:sp>
    </p:spTree>
    <p:extLst>
      <p:ext uri="{BB962C8B-B14F-4D97-AF65-F5344CB8AC3E}">
        <p14:creationId xmlns:p14="http://schemas.microsoft.com/office/powerpoint/2010/main" val="316433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0"/>
          <p:cNvSpPr txBox="1">
            <a:spLocks/>
          </p:cNvSpPr>
          <p:nvPr/>
        </p:nvSpPr>
        <p:spPr>
          <a:xfrm>
            <a:off x="443942" y="380093"/>
            <a:ext cx="8331348"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NEON CI Partners</a:t>
            </a:r>
          </a:p>
        </p:txBody>
      </p:sp>
      <p:pic>
        <p:nvPicPr>
          <p:cNvPr id="8" name="Picture 7">
            <a:extLst>
              <a:ext uri="{FF2B5EF4-FFF2-40B4-BE49-F238E27FC236}">
                <a16:creationId xmlns:a16="http://schemas.microsoft.com/office/drawing/2014/main" id="{5F8756CC-26EE-4C77-92D0-6D9790697CDE}"/>
              </a:ext>
            </a:extLst>
          </p:cNvPr>
          <p:cNvPicPr>
            <a:picLocks noChangeAspect="1"/>
          </p:cNvPicPr>
          <p:nvPr/>
        </p:nvPicPr>
        <p:blipFill>
          <a:blip r:embed="rId3"/>
          <a:stretch>
            <a:fillRect/>
          </a:stretch>
        </p:blipFill>
        <p:spPr>
          <a:xfrm>
            <a:off x="1293767" y="1126636"/>
            <a:ext cx="4993481" cy="4221956"/>
          </a:xfrm>
          <a:prstGeom prst="rect">
            <a:avLst/>
          </a:prstGeom>
          <a:ln w="25400">
            <a:solidFill>
              <a:schemeClr val="accent1"/>
            </a:solidFill>
          </a:ln>
        </p:spPr>
      </p:pic>
      <p:pic>
        <p:nvPicPr>
          <p:cNvPr id="9" name="Picture 8">
            <a:extLst>
              <a:ext uri="{FF2B5EF4-FFF2-40B4-BE49-F238E27FC236}">
                <a16:creationId xmlns:a16="http://schemas.microsoft.com/office/drawing/2014/main" id="{2254ECC2-80A7-4C53-9E52-C96AFADF3BE1}"/>
              </a:ext>
            </a:extLst>
          </p:cNvPr>
          <p:cNvPicPr>
            <a:picLocks noChangeAspect="1"/>
          </p:cNvPicPr>
          <p:nvPr/>
        </p:nvPicPr>
        <p:blipFill>
          <a:blip r:embed="rId4"/>
          <a:stretch>
            <a:fillRect/>
          </a:stretch>
        </p:blipFill>
        <p:spPr>
          <a:xfrm>
            <a:off x="4162646" y="2798949"/>
            <a:ext cx="2727584" cy="3024287"/>
          </a:xfrm>
          <a:prstGeom prst="rect">
            <a:avLst/>
          </a:prstGeom>
          <a:solidFill>
            <a:schemeClr val="bg1"/>
          </a:solidFill>
          <a:ln w="25400">
            <a:solidFill>
              <a:schemeClr val="accent2">
                <a:lumMod val="75000"/>
              </a:schemeClr>
            </a:solidFill>
          </a:ln>
        </p:spPr>
      </p:pic>
      <p:cxnSp>
        <p:nvCxnSpPr>
          <p:cNvPr id="10" name="Connector: Curved 9">
            <a:extLst>
              <a:ext uri="{FF2B5EF4-FFF2-40B4-BE49-F238E27FC236}">
                <a16:creationId xmlns:a16="http://schemas.microsoft.com/office/drawing/2014/main" id="{BA9B7EAE-9E74-479F-8D03-710C26157A82}"/>
              </a:ext>
            </a:extLst>
          </p:cNvPr>
          <p:cNvCxnSpPr>
            <a:cxnSpLocks/>
          </p:cNvCxnSpPr>
          <p:nvPr/>
        </p:nvCxnSpPr>
        <p:spPr>
          <a:xfrm flipV="1">
            <a:off x="3636336" y="4525484"/>
            <a:ext cx="701749" cy="430618"/>
          </a:xfrm>
          <a:prstGeom prst="curvedConnector3">
            <a:avLst/>
          </a:prstGeom>
          <a:ln w="63500">
            <a:solidFill>
              <a:srgbClr val="FF00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5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34" y="417889"/>
            <a:ext cx="8455681" cy="963324"/>
          </a:xfrm>
        </p:spPr>
        <p:txBody>
          <a:bodyPr>
            <a:normAutofit/>
          </a:bodyPr>
          <a:lstStyle/>
          <a:p>
            <a:r>
              <a:rPr lang="en-US" sz="3600" dirty="0"/>
              <a:t>Partnering for standards &amp; publication</a:t>
            </a:r>
          </a:p>
        </p:txBody>
      </p:sp>
      <p:sp>
        <p:nvSpPr>
          <p:cNvPr id="3" name="Footer Placeholder 2"/>
          <p:cNvSpPr>
            <a:spLocks noGrp="1"/>
          </p:cNvSpPr>
          <p:nvPr>
            <p:ph type="ftr" sz="quarter" idx="3"/>
          </p:nvPr>
        </p:nvSpPr>
        <p:spPr/>
        <p:txBody>
          <a:bodyPr/>
          <a:lstStyle/>
          <a:p>
            <a:r>
              <a:rPr lang="en-US"/>
              <a:t> </a:t>
            </a:r>
          </a:p>
        </p:txBody>
      </p:sp>
      <p:sp>
        <p:nvSpPr>
          <p:cNvPr id="4" name="Slide Number Placeholder 3"/>
          <p:cNvSpPr>
            <a:spLocks noGrp="1"/>
          </p:cNvSpPr>
          <p:nvPr>
            <p:ph type="sldNum" sz="quarter" idx="4"/>
          </p:nvPr>
        </p:nvSpPr>
        <p:spPr/>
        <p:txBody>
          <a:bodyPr/>
          <a:lstStyle/>
          <a:p>
            <a:fld id="{47A9008A-481B-4F65-A514-1AA65EA0FD53}" type="slidenum">
              <a:rPr lang="en-US" smtClean="0"/>
              <a:pPr/>
              <a:t>12</a:t>
            </a:fld>
            <a:endParaRPr lang="en-US"/>
          </a:p>
        </p:txBody>
      </p:sp>
      <p:grpSp>
        <p:nvGrpSpPr>
          <p:cNvPr id="24" name="Group 23"/>
          <p:cNvGrpSpPr/>
          <p:nvPr/>
        </p:nvGrpSpPr>
        <p:grpSpPr>
          <a:xfrm>
            <a:off x="562704" y="2049483"/>
            <a:ext cx="8420027" cy="1686729"/>
            <a:chOff x="562704" y="2194679"/>
            <a:chExt cx="8420027" cy="1693015"/>
          </a:xfrm>
        </p:grpSpPr>
        <p:pic>
          <p:nvPicPr>
            <p:cNvPr id="13"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7687" y="2194679"/>
              <a:ext cx="3285044" cy="1693015"/>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4"/>
            <a:stretch>
              <a:fillRect/>
            </a:stretch>
          </p:blipFill>
          <p:spPr>
            <a:xfrm>
              <a:off x="562704" y="2508323"/>
              <a:ext cx="1487418" cy="513977"/>
            </a:xfrm>
            <a:prstGeom prst="rect">
              <a:avLst/>
            </a:prstGeom>
          </p:spPr>
        </p:pic>
        <p:pic>
          <p:nvPicPr>
            <p:cNvPr id="15" name="Picture 14"/>
            <p:cNvPicPr>
              <a:picLocks noChangeAspect="1"/>
            </p:cNvPicPr>
            <p:nvPr/>
          </p:nvPicPr>
          <p:blipFill>
            <a:blip r:embed="rId5">
              <a:duotone>
                <a:prstClr val="black"/>
                <a:schemeClr val="accent1">
                  <a:tint val="45000"/>
                  <a:satMod val="400000"/>
                </a:schemeClr>
              </a:duotone>
            </a:blip>
            <a:stretch>
              <a:fillRect/>
            </a:stretch>
          </p:blipFill>
          <p:spPr>
            <a:xfrm>
              <a:off x="1435329" y="2292058"/>
              <a:ext cx="1410789" cy="377722"/>
            </a:xfrm>
            <a:prstGeom prst="rect">
              <a:avLst/>
            </a:prstGeom>
          </p:spPr>
        </p:pic>
        <p:pic>
          <p:nvPicPr>
            <p:cNvPr id="16" name="Picture 15"/>
            <p:cNvPicPr>
              <a:picLocks noChangeAspect="1"/>
            </p:cNvPicPr>
            <p:nvPr/>
          </p:nvPicPr>
          <p:blipFill>
            <a:blip r:embed="rId6"/>
            <a:stretch>
              <a:fillRect/>
            </a:stretch>
          </p:blipFill>
          <p:spPr>
            <a:xfrm>
              <a:off x="2126499" y="2521198"/>
              <a:ext cx="648985" cy="542787"/>
            </a:xfrm>
            <a:prstGeom prst="rect">
              <a:avLst/>
            </a:prstGeom>
          </p:spPr>
        </p:pic>
        <p:grpSp>
          <p:nvGrpSpPr>
            <p:cNvPr id="19" name="Group 18"/>
            <p:cNvGrpSpPr/>
            <p:nvPr/>
          </p:nvGrpSpPr>
          <p:grpSpPr>
            <a:xfrm>
              <a:off x="2922495" y="2319330"/>
              <a:ext cx="796248" cy="310009"/>
              <a:chOff x="3878493" y="3171725"/>
              <a:chExt cx="1555849" cy="544700"/>
            </a:xfrm>
          </p:grpSpPr>
          <p:pic>
            <p:nvPicPr>
              <p:cNvPr id="17" name="Picture 16"/>
              <p:cNvPicPr>
                <a:picLocks noChangeAspect="1"/>
              </p:cNvPicPr>
              <p:nvPr/>
            </p:nvPicPr>
            <p:blipFill>
              <a:blip r:embed="rId7"/>
              <a:stretch>
                <a:fillRect/>
              </a:stretch>
            </p:blipFill>
            <p:spPr>
              <a:xfrm>
                <a:off x="3878493" y="3171725"/>
                <a:ext cx="795549" cy="544700"/>
              </a:xfrm>
              <a:prstGeom prst="rect">
                <a:avLst/>
              </a:prstGeom>
            </p:spPr>
          </p:pic>
          <p:pic>
            <p:nvPicPr>
              <p:cNvPr id="18" name="Picture 17"/>
              <p:cNvPicPr>
                <a:picLocks noChangeAspect="1"/>
              </p:cNvPicPr>
              <p:nvPr/>
            </p:nvPicPr>
            <p:blipFill>
              <a:blip r:embed="rId8"/>
              <a:stretch>
                <a:fillRect/>
              </a:stretch>
            </p:blipFill>
            <p:spPr>
              <a:xfrm>
                <a:off x="4674042" y="3199058"/>
                <a:ext cx="760300" cy="495553"/>
              </a:xfrm>
              <a:prstGeom prst="rect">
                <a:avLst/>
              </a:prstGeom>
            </p:spPr>
          </p:pic>
        </p:grpSp>
        <p:pic>
          <p:nvPicPr>
            <p:cNvPr id="21" name="Picture 20"/>
            <p:cNvPicPr>
              <a:picLocks noChangeAspect="1"/>
            </p:cNvPicPr>
            <p:nvPr/>
          </p:nvPicPr>
          <p:blipFill rotWithShape="1">
            <a:blip r:embed="rId9"/>
            <a:srcRect l="3238" r="66887"/>
            <a:stretch/>
          </p:blipFill>
          <p:spPr>
            <a:xfrm>
              <a:off x="3447307" y="2634727"/>
              <a:ext cx="1619949" cy="405141"/>
            </a:xfrm>
            <a:prstGeom prst="rect">
              <a:avLst/>
            </a:prstGeom>
          </p:spPr>
        </p:pic>
      </p:grpSp>
      <p:grpSp>
        <p:nvGrpSpPr>
          <p:cNvPr id="25" name="Group 24"/>
          <p:cNvGrpSpPr/>
          <p:nvPr/>
        </p:nvGrpSpPr>
        <p:grpSpPr>
          <a:xfrm>
            <a:off x="562704" y="4365507"/>
            <a:ext cx="8205868" cy="1714405"/>
            <a:chOff x="562704" y="4263909"/>
            <a:chExt cx="8205868" cy="1714405"/>
          </a:xfrm>
        </p:grpSpPr>
        <p:grpSp>
          <p:nvGrpSpPr>
            <p:cNvPr id="8" name="Group 7"/>
            <p:cNvGrpSpPr/>
            <p:nvPr/>
          </p:nvGrpSpPr>
          <p:grpSpPr>
            <a:xfrm>
              <a:off x="562704" y="4644892"/>
              <a:ext cx="2678149" cy="1312453"/>
              <a:chOff x="29884072" y="16368996"/>
              <a:chExt cx="6501384" cy="5118679"/>
            </a:xfrm>
          </p:grpSpPr>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84072" y="16368996"/>
                <a:ext cx="6501384" cy="89060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84074" y="17440822"/>
                <a:ext cx="6498692" cy="4046853"/>
              </a:xfrm>
              <a:prstGeom prst="rect">
                <a:avLst/>
              </a:prstGeom>
              <a:ln>
                <a:noFill/>
              </a:ln>
              <a:effectLst>
                <a:outerShdw blurRad="292100" dist="139700" dir="2700000" algn="tl" rotWithShape="0">
                  <a:srgbClr val="333333">
                    <a:alpha val="65000"/>
                  </a:srgbClr>
                </a:outerShdw>
              </a:effectLst>
            </p:spPr>
          </p:pic>
        </p:grpSp>
        <p:pic>
          <p:nvPicPr>
            <p:cNvPr id="11" name="Pictur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45070" y="4287297"/>
              <a:ext cx="1511524" cy="1691017"/>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80130" y="4263909"/>
              <a:ext cx="1389123" cy="169689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03507" y="4263909"/>
              <a:ext cx="1965065" cy="1693436"/>
            </a:xfrm>
            <a:prstGeom prst="rect">
              <a:avLst/>
            </a:prstGeom>
            <a:ln>
              <a:noFill/>
            </a:ln>
            <a:effectLst>
              <a:outerShdw blurRad="292100" dist="139700" dir="2700000" algn="tl" rotWithShape="0">
                <a:srgbClr val="333333">
                  <a:alpha val="65000"/>
                </a:srgbClr>
              </a:outerShdw>
            </a:effectLst>
          </p:spPr>
        </p:pic>
      </p:grpSp>
      <p:sp>
        <p:nvSpPr>
          <p:cNvPr id="27" name="Content Placeholder 3"/>
          <p:cNvSpPr txBox="1">
            <a:spLocks/>
          </p:cNvSpPr>
          <p:nvPr/>
        </p:nvSpPr>
        <p:spPr>
          <a:xfrm>
            <a:off x="527050" y="1254217"/>
            <a:ext cx="6813159" cy="1817020"/>
          </a:xfrm>
          <a:prstGeom prst="rect">
            <a:avLst/>
          </a:prstGeom>
        </p:spPr>
        <p:txBody>
          <a:bodyPr/>
          <a:lst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rgbClr val="424242"/>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accent6"/>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accent6"/>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accent6"/>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accent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Ecological Metadata Language</a:t>
            </a:r>
          </a:p>
          <a:p>
            <a:r>
              <a:rPr lang="en-US"/>
              <a:t>Spatial metadata FGDC/ISO 19115</a:t>
            </a:r>
          </a:p>
          <a:p>
            <a:pPr marL="0" indent="0">
              <a:buNone/>
            </a:pPr>
            <a:endParaRPr lang="en-US"/>
          </a:p>
          <a:p>
            <a:endParaRPr lang="en-US" sz="100"/>
          </a:p>
          <a:p>
            <a:r>
              <a:rPr lang="en-US"/>
              <a:t>Embedded in HDF5 files</a:t>
            </a:r>
          </a:p>
          <a:p>
            <a:r>
              <a:rPr lang="en-US"/>
              <a:t>Controlled vocabularies</a:t>
            </a:r>
          </a:p>
          <a:p>
            <a:r>
              <a:rPr lang="en-US"/>
              <a:t>Externally hosted product metadata</a:t>
            </a:r>
          </a:p>
        </p:txBody>
      </p:sp>
    </p:spTree>
    <p:extLst>
      <p:ext uri="{BB962C8B-B14F-4D97-AF65-F5344CB8AC3E}">
        <p14:creationId xmlns:p14="http://schemas.microsoft.com/office/powerpoint/2010/main" val="2096665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024" y="1463102"/>
            <a:ext cx="4032504" cy="3475445"/>
          </a:xfrm>
          <a:prstGeom prst="rect">
            <a:avLst/>
          </a:prstGeom>
          <a:ln w="12700">
            <a:solidFill>
              <a:schemeClr val="accent1"/>
            </a:solidFill>
          </a:ln>
          <a:effectLst>
            <a:outerShdw blurRad="177800" dist="203200" dir="2700000" algn="tl" rotWithShape="0">
              <a:schemeClr val="accent1">
                <a:lumMod val="60000"/>
                <a:lumOff val="40000"/>
                <a:alpha val="40000"/>
              </a:schemeClr>
            </a:outerShdw>
          </a:effectLst>
        </p:spPr>
      </p:pic>
      <p:pic>
        <p:nvPicPr>
          <p:cNvPr id="5" name="Picture 4"/>
          <p:cNvPicPr>
            <a:picLocks noChangeAspect="1"/>
          </p:cNvPicPr>
          <p:nvPr/>
        </p:nvPicPr>
        <p:blipFill>
          <a:blip r:embed="rId3"/>
          <a:stretch>
            <a:fillRect/>
          </a:stretch>
        </p:blipFill>
        <p:spPr>
          <a:xfrm>
            <a:off x="1570085" y="1757713"/>
            <a:ext cx="3971179" cy="3814205"/>
          </a:xfrm>
          <a:prstGeom prst="rect">
            <a:avLst/>
          </a:prstGeom>
          <a:ln cmpd="sng">
            <a:solidFill>
              <a:schemeClr val="accent2">
                <a:lumMod val="40000"/>
                <a:lumOff val="60000"/>
              </a:schemeClr>
            </a:solidFill>
          </a:ln>
          <a:effectLst>
            <a:outerShdw blurRad="88900" dist="114300" dir="2700000" algn="tl" rotWithShape="0">
              <a:schemeClr val="accent2">
                <a:lumMod val="40000"/>
                <a:lumOff val="60000"/>
                <a:alpha val="40000"/>
              </a:schemeClr>
            </a:outerShdw>
          </a:effectLst>
        </p:spPr>
      </p:pic>
      <p:pic>
        <p:nvPicPr>
          <p:cNvPr id="6"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1576" y="1993325"/>
            <a:ext cx="5884631" cy="3845772"/>
          </a:xfrm>
          <a:prstGeom prst="rect">
            <a:avLst/>
          </a:prstGeom>
          <a:effectLst>
            <a:outerShdw blurRad="88900" dist="190500" dir="2700000" algn="tl" rotWithShape="0">
              <a:schemeClr val="accent6">
                <a:alpha val="40000"/>
              </a:schemeClr>
            </a:outerShdw>
          </a:effectLst>
        </p:spPr>
      </p:pic>
      <p:sp>
        <p:nvSpPr>
          <p:cNvPr id="7" name="Title 30"/>
          <p:cNvSpPr txBox="1">
            <a:spLocks/>
          </p:cNvSpPr>
          <p:nvPr/>
        </p:nvSpPr>
        <p:spPr>
          <a:xfrm>
            <a:off x="443942" y="380093"/>
            <a:ext cx="8331348"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NEON CI APIs</a:t>
            </a:r>
          </a:p>
        </p:txBody>
      </p:sp>
    </p:spTree>
    <p:extLst>
      <p:ext uri="{BB962C8B-B14F-4D97-AF65-F5344CB8AC3E}">
        <p14:creationId xmlns:p14="http://schemas.microsoft.com/office/powerpoint/2010/main" val="80699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0"/>
          <p:cNvSpPr txBox="1">
            <a:spLocks/>
          </p:cNvSpPr>
          <p:nvPr/>
        </p:nvSpPr>
        <p:spPr>
          <a:xfrm>
            <a:off x="414447" y="380093"/>
            <a:ext cx="8434588"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NEON CI Experiences (thus far)</a:t>
            </a:r>
          </a:p>
        </p:txBody>
      </p:sp>
      <p:sp>
        <p:nvSpPr>
          <p:cNvPr id="2" name="TextBox 1">
            <a:extLst>
              <a:ext uri="{FF2B5EF4-FFF2-40B4-BE49-F238E27FC236}">
                <a16:creationId xmlns:a16="http://schemas.microsoft.com/office/drawing/2014/main" id="{7A0DE479-69E6-4FF1-A3D7-370B6CB1890C}"/>
              </a:ext>
            </a:extLst>
          </p:cNvPr>
          <p:cNvSpPr txBox="1"/>
          <p:nvPr/>
        </p:nvSpPr>
        <p:spPr>
          <a:xfrm>
            <a:off x="250671" y="966247"/>
            <a:ext cx="9042860" cy="4154984"/>
          </a:xfrm>
          <a:prstGeom prst="rect">
            <a:avLst/>
          </a:prstGeom>
          <a:noFill/>
        </p:spPr>
        <p:txBody>
          <a:bodyPr wrap="none" rtlCol="0">
            <a:spAutoFit/>
          </a:bodyPr>
          <a:lstStyle/>
          <a:p>
            <a:r>
              <a:rPr lang="en-US" sz="2400" dirty="0"/>
              <a:t>Organizational models</a:t>
            </a:r>
          </a:p>
          <a:p>
            <a:r>
              <a:rPr lang="en-US" sz="2000" i="1" dirty="0">
                <a:solidFill>
                  <a:srgbClr val="00B050"/>
                </a:solidFill>
              </a:rPr>
              <a:t>Construction &amp; operations differ. Data science. Four now. Learning underway.</a:t>
            </a:r>
          </a:p>
          <a:p>
            <a:r>
              <a:rPr lang="en-US" sz="2400" dirty="0"/>
              <a:t>Commercial and or academic roles, partnerships</a:t>
            </a:r>
          </a:p>
          <a:p>
            <a:r>
              <a:rPr lang="en-US" sz="2000" i="1" dirty="0">
                <a:solidFill>
                  <a:srgbClr val="00B050"/>
                </a:solidFill>
              </a:rPr>
              <a:t>Yes, commercial servers. Compute? Yes, universities, NGOs, DOE labs.</a:t>
            </a:r>
          </a:p>
          <a:p>
            <a:r>
              <a:rPr lang="en-US" sz="2400" dirty="0"/>
              <a:t>Advantages and disadvantages to shared resources, services</a:t>
            </a:r>
          </a:p>
          <a:p>
            <a:r>
              <a:rPr lang="en-US" sz="2000" i="1" dirty="0">
                <a:solidFill>
                  <a:srgbClr val="00B050"/>
                </a:solidFill>
              </a:rPr>
              <a:t>+ scale, active communities, consensus protocols.  </a:t>
            </a:r>
          </a:p>
          <a:p>
            <a:r>
              <a:rPr lang="en-US" sz="2000" i="1" dirty="0">
                <a:solidFill>
                  <a:srgbClr val="00B050"/>
                </a:solidFill>
              </a:rPr>
              <a:t>- schedule, quality alignment, priorities, $co-dependencies.</a:t>
            </a:r>
          </a:p>
          <a:p>
            <a:r>
              <a:rPr lang="en-US" sz="2400" dirty="0"/>
              <a:t>How to take advantage rapidly evolving technologies </a:t>
            </a:r>
          </a:p>
          <a:p>
            <a:r>
              <a:rPr lang="en-US" sz="2400" dirty="0"/>
              <a:t>Best practices for updating/upgrading CI </a:t>
            </a:r>
          </a:p>
          <a:p>
            <a:r>
              <a:rPr lang="en-US" sz="2400" dirty="0"/>
              <a:t>CI “lean forward” as contrasted with balance of continuity</a:t>
            </a:r>
          </a:p>
          <a:p>
            <a:r>
              <a:rPr lang="en-US" sz="2000" i="1" dirty="0">
                <a:solidFill>
                  <a:srgbClr val="00B050"/>
                </a:solidFill>
              </a:rPr>
              <a:t>Construction risk management, science-based </a:t>
            </a:r>
            <a:r>
              <a:rPr lang="en-US" sz="2000" i="1" dirty="0" err="1">
                <a:solidFill>
                  <a:srgbClr val="00B050"/>
                </a:solidFill>
              </a:rPr>
              <a:t>coding</a:t>
            </a:r>
            <a:r>
              <a:rPr lang="en-US" sz="2000" dirty="0" err="1">
                <a:solidFill>
                  <a:srgbClr val="00B050"/>
                </a:solidFill>
                <a:sym typeface="Wingdings" panose="05000000000000000000" pitchFamily="2" charset="2"/>
              </a:rPr>
              <a:t></a:t>
            </a:r>
            <a:r>
              <a:rPr lang="en-US" sz="2000" i="1" dirty="0" err="1">
                <a:solidFill>
                  <a:srgbClr val="00B050"/>
                </a:solidFill>
              </a:rPr>
              <a:t>IT</a:t>
            </a:r>
            <a:r>
              <a:rPr lang="en-US" sz="2000" i="1" dirty="0">
                <a:solidFill>
                  <a:srgbClr val="00B050"/>
                </a:solidFill>
              </a:rPr>
              <a:t> infrastructure, use. </a:t>
            </a:r>
          </a:p>
          <a:p>
            <a:r>
              <a:rPr lang="en-US" sz="2000" i="1" dirty="0">
                <a:solidFill>
                  <a:srgbClr val="00B050"/>
                </a:solidFill>
              </a:rPr>
              <a:t>Ops ROI relative to data quality, time SLAs, O&amp;M$, users acceptance, docs. </a:t>
            </a:r>
            <a:endParaRPr lang="en-US" sz="2000" dirty="0"/>
          </a:p>
        </p:txBody>
      </p:sp>
    </p:spTree>
    <p:extLst>
      <p:ext uri="{BB962C8B-B14F-4D97-AF65-F5344CB8AC3E}">
        <p14:creationId xmlns:p14="http://schemas.microsoft.com/office/powerpoint/2010/main" val="3843879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0"/>
          <p:cNvSpPr txBox="1">
            <a:spLocks/>
          </p:cNvSpPr>
          <p:nvPr/>
        </p:nvSpPr>
        <p:spPr>
          <a:xfrm>
            <a:off x="414447" y="380093"/>
            <a:ext cx="8434588"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Workshop Focus Areas</a:t>
            </a:r>
          </a:p>
        </p:txBody>
      </p:sp>
      <p:sp>
        <p:nvSpPr>
          <p:cNvPr id="2" name="TextBox 1">
            <a:extLst>
              <a:ext uri="{FF2B5EF4-FFF2-40B4-BE49-F238E27FC236}">
                <a16:creationId xmlns:a16="http://schemas.microsoft.com/office/drawing/2014/main" id="{7A0DE479-69E6-4FF1-A3D7-370B6CB1890C}"/>
              </a:ext>
            </a:extLst>
          </p:cNvPr>
          <p:cNvSpPr txBox="1"/>
          <p:nvPr/>
        </p:nvSpPr>
        <p:spPr>
          <a:xfrm>
            <a:off x="414447" y="966247"/>
            <a:ext cx="8590813" cy="3347840"/>
          </a:xfrm>
          <a:prstGeom prst="rect">
            <a:avLst/>
          </a:prstGeom>
          <a:noFill/>
        </p:spPr>
        <p:txBody>
          <a:bodyPr wrap="none" rtlCol="0">
            <a:spAutoFit/>
          </a:bodyPr>
          <a:lstStyle/>
          <a:p>
            <a:pPr>
              <a:lnSpc>
                <a:spcPct val="150000"/>
              </a:lnSpc>
            </a:pPr>
            <a:r>
              <a:rPr lang="en-US" sz="2400" dirty="0"/>
              <a:t>Organizational models</a:t>
            </a:r>
          </a:p>
          <a:p>
            <a:pPr>
              <a:lnSpc>
                <a:spcPct val="150000"/>
              </a:lnSpc>
            </a:pPr>
            <a:r>
              <a:rPr lang="en-US" sz="2400" dirty="0"/>
              <a:t>Commercial and or academic roles, partnerships</a:t>
            </a:r>
          </a:p>
          <a:p>
            <a:pPr>
              <a:lnSpc>
                <a:spcPct val="150000"/>
              </a:lnSpc>
            </a:pPr>
            <a:r>
              <a:rPr lang="en-US" sz="2400" dirty="0"/>
              <a:t>Advantages and disadvantages to shared resources, services</a:t>
            </a:r>
          </a:p>
          <a:p>
            <a:pPr>
              <a:lnSpc>
                <a:spcPct val="150000"/>
              </a:lnSpc>
            </a:pPr>
            <a:r>
              <a:rPr lang="en-US" sz="2400" dirty="0"/>
              <a:t>How to take advantage rapidly evolving technologies </a:t>
            </a:r>
          </a:p>
          <a:p>
            <a:pPr>
              <a:lnSpc>
                <a:spcPct val="150000"/>
              </a:lnSpc>
            </a:pPr>
            <a:r>
              <a:rPr lang="en-US" sz="2400" dirty="0"/>
              <a:t>Best practices for updating/upgrading CI </a:t>
            </a:r>
          </a:p>
          <a:p>
            <a:pPr>
              <a:lnSpc>
                <a:spcPct val="150000"/>
              </a:lnSpc>
            </a:pPr>
            <a:r>
              <a:rPr lang="en-US" sz="2400" dirty="0"/>
              <a:t>CI “lean forward” as contrasted with balance of continuity</a:t>
            </a:r>
          </a:p>
        </p:txBody>
      </p:sp>
    </p:spTree>
    <p:extLst>
      <p:ext uri="{BB962C8B-B14F-4D97-AF65-F5344CB8AC3E}">
        <p14:creationId xmlns:p14="http://schemas.microsoft.com/office/powerpoint/2010/main" val="319558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0"/>
          <p:cNvSpPr txBox="1">
            <a:spLocks/>
          </p:cNvSpPr>
          <p:nvPr/>
        </p:nvSpPr>
        <p:spPr>
          <a:xfrm>
            <a:off x="414447" y="380093"/>
            <a:ext cx="8434588"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NEON CI Experiences (thus far)</a:t>
            </a:r>
          </a:p>
        </p:txBody>
      </p:sp>
      <p:sp>
        <p:nvSpPr>
          <p:cNvPr id="2" name="TextBox 1">
            <a:extLst>
              <a:ext uri="{FF2B5EF4-FFF2-40B4-BE49-F238E27FC236}">
                <a16:creationId xmlns:a16="http://schemas.microsoft.com/office/drawing/2014/main" id="{7A0DE479-69E6-4FF1-A3D7-370B6CB1890C}"/>
              </a:ext>
            </a:extLst>
          </p:cNvPr>
          <p:cNvSpPr txBox="1"/>
          <p:nvPr/>
        </p:nvSpPr>
        <p:spPr>
          <a:xfrm>
            <a:off x="250671" y="966247"/>
            <a:ext cx="9042860" cy="4154984"/>
          </a:xfrm>
          <a:prstGeom prst="rect">
            <a:avLst/>
          </a:prstGeom>
          <a:noFill/>
        </p:spPr>
        <p:txBody>
          <a:bodyPr wrap="none" rtlCol="0">
            <a:spAutoFit/>
          </a:bodyPr>
          <a:lstStyle/>
          <a:p>
            <a:r>
              <a:rPr lang="en-US" sz="2400" dirty="0"/>
              <a:t>Organizational models</a:t>
            </a:r>
          </a:p>
          <a:p>
            <a:r>
              <a:rPr lang="en-US" sz="2000" i="1" dirty="0">
                <a:solidFill>
                  <a:srgbClr val="00B050"/>
                </a:solidFill>
              </a:rPr>
              <a:t>Construction &amp; operations differ. Data science. Four now. Learning underway.</a:t>
            </a:r>
          </a:p>
          <a:p>
            <a:r>
              <a:rPr lang="en-US" sz="2400" dirty="0"/>
              <a:t>Commercial and or academic roles, partnerships</a:t>
            </a:r>
          </a:p>
          <a:p>
            <a:r>
              <a:rPr lang="en-US" sz="2000" i="1" dirty="0">
                <a:solidFill>
                  <a:srgbClr val="00B050"/>
                </a:solidFill>
              </a:rPr>
              <a:t>Yes, commercial servers. Compute? Yes, universities, NGOs, DOE labs.</a:t>
            </a:r>
          </a:p>
          <a:p>
            <a:r>
              <a:rPr lang="en-US" sz="2400" dirty="0"/>
              <a:t>Advantages and disadvantages to shared resources, services</a:t>
            </a:r>
          </a:p>
          <a:p>
            <a:r>
              <a:rPr lang="en-US" sz="2000" i="1" dirty="0">
                <a:solidFill>
                  <a:srgbClr val="00B050"/>
                </a:solidFill>
              </a:rPr>
              <a:t>+ scale, active communities, consensus protocols.  </a:t>
            </a:r>
          </a:p>
          <a:p>
            <a:r>
              <a:rPr lang="en-US" sz="2000" i="1" dirty="0">
                <a:solidFill>
                  <a:srgbClr val="00B050"/>
                </a:solidFill>
              </a:rPr>
              <a:t>- schedule, quality alignment, priorities, $co-dependencies.</a:t>
            </a:r>
          </a:p>
          <a:p>
            <a:r>
              <a:rPr lang="en-US" sz="2400" dirty="0"/>
              <a:t>How to take advantage rapidly evolving technologies </a:t>
            </a:r>
          </a:p>
          <a:p>
            <a:r>
              <a:rPr lang="en-US" sz="2400" dirty="0"/>
              <a:t>Best practices for updating/upgrading CI </a:t>
            </a:r>
          </a:p>
          <a:p>
            <a:r>
              <a:rPr lang="en-US" sz="2400" dirty="0"/>
              <a:t>CI “lean forward” as contrasted with balance of continuity</a:t>
            </a:r>
          </a:p>
          <a:p>
            <a:r>
              <a:rPr lang="en-US" sz="2000" i="1" dirty="0">
                <a:solidFill>
                  <a:srgbClr val="00B050"/>
                </a:solidFill>
              </a:rPr>
              <a:t>Construction risk management, science-based </a:t>
            </a:r>
            <a:r>
              <a:rPr lang="en-US" sz="2000" i="1" dirty="0" err="1">
                <a:solidFill>
                  <a:srgbClr val="00B050"/>
                </a:solidFill>
              </a:rPr>
              <a:t>coding</a:t>
            </a:r>
            <a:r>
              <a:rPr lang="en-US" sz="2000" dirty="0" err="1">
                <a:solidFill>
                  <a:srgbClr val="00B050"/>
                </a:solidFill>
                <a:sym typeface="Wingdings" panose="05000000000000000000" pitchFamily="2" charset="2"/>
              </a:rPr>
              <a:t></a:t>
            </a:r>
            <a:r>
              <a:rPr lang="en-US" sz="2000" i="1" dirty="0" err="1">
                <a:solidFill>
                  <a:srgbClr val="00B050"/>
                </a:solidFill>
              </a:rPr>
              <a:t>IT</a:t>
            </a:r>
            <a:r>
              <a:rPr lang="en-US" sz="2000" i="1" dirty="0">
                <a:solidFill>
                  <a:srgbClr val="00B050"/>
                </a:solidFill>
              </a:rPr>
              <a:t> infrastructure, use. </a:t>
            </a:r>
          </a:p>
          <a:p>
            <a:r>
              <a:rPr lang="en-US" sz="2000" i="1" dirty="0">
                <a:solidFill>
                  <a:srgbClr val="00B050"/>
                </a:solidFill>
              </a:rPr>
              <a:t>Ops ROI relative to data quality, time SLAs, O&amp;M$, users acceptance, docs. </a:t>
            </a:r>
            <a:endParaRPr lang="en-US" sz="2000" dirty="0"/>
          </a:p>
        </p:txBody>
      </p:sp>
    </p:spTree>
    <p:extLst>
      <p:ext uri="{BB962C8B-B14F-4D97-AF65-F5344CB8AC3E}">
        <p14:creationId xmlns:p14="http://schemas.microsoft.com/office/powerpoint/2010/main" val="1690243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0943" y="1061778"/>
            <a:ext cx="8318090" cy="4582665"/>
          </a:xfrm>
          <a:prstGeom prst="rect">
            <a:avLst/>
          </a:prstGeom>
        </p:spPr>
        <p:txBody>
          <a:bodyPr wrap="square">
            <a:spAutoFit/>
          </a:bodyPr>
          <a:lstStyle/>
          <a:p>
            <a:pPr>
              <a:lnSpc>
                <a:spcPct val="107000"/>
              </a:lnSpc>
              <a:spcAft>
                <a:spcPts val="600"/>
              </a:spcAft>
            </a:pPr>
            <a:r>
              <a:rPr lang="en-US" sz="2400" dirty="0">
                <a:latin typeface="Calibri" panose="020F0502020204030204" pitchFamily="34" charset="0"/>
                <a:ea typeface="Calibri" panose="020F0502020204030204" pitchFamily="34" charset="0"/>
                <a:cs typeface="Times New Roman" panose="02020603050405020304" pitchFamily="18" charset="0"/>
              </a:rPr>
              <a:t>NEON seeks to enable </a:t>
            </a:r>
            <a:r>
              <a:rPr lang="en-US" sz="2400" b="1" dirty="0">
                <a:latin typeface="Calibri" panose="020F0502020204030204" pitchFamily="34" charset="0"/>
                <a:ea typeface="Calibri" panose="020F0502020204030204" pitchFamily="34" charset="0"/>
                <a:cs typeface="Times New Roman" panose="02020603050405020304" pitchFamily="18" charset="0"/>
              </a:rPr>
              <a:t>transformative</a:t>
            </a:r>
            <a:r>
              <a:rPr lang="en-US" sz="2400" dirty="0">
                <a:latin typeface="Calibri" panose="020F0502020204030204" pitchFamily="34" charset="0"/>
                <a:ea typeface="Calibri" panose="020F0502020204030204" pitchFamily="34" charset="0"/>
                <a:cs typeface="Times New Roman" panose="02020603050405020304" pitchFamily="18" charset="0"/>
              </a:rPr>
              <a:t> scientific investigations of continental-scale ecological changes due to climate change, invasive species, and land use. </a:t>
            </a:r>
          </a:p>
          <a:p>
            <a:pPr marL="742950" lvl="1" indent="-285750">
              <a:lnSpc>
                <a:spcPct val="107000"/>
              </a:lnSpc>
              <a:spcAft>
                <a:spcPts val="6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180+ Data Products (levels 1-4)</a:t>
            </a:r>
          </a:p>
          <a:p>
            <a:pPr marL="742950" lvl="1" indent="-285750">
              <a:lnSpc>
                <a:spcPct val="107000"/>
              </a:lnSpc>
              <a:spcAft>
                <a:spcPts val="6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~20 Technical Working Groups</a:t>
            </a:r>
          </a:p>
          <a:p>
            <a:pPr marL="742950" lvl="1" indent="-285750">
              <a:lnSpc>
                <a:spcPct val="107000"/>
              </a:lnSpc>
              <a:spcAft>
                <a:spcPts val="6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81 sites across 20 geographic domains, &gt;350 staff</a:t>
            </a:r>
          </a:p>
          <a:p>
            <a:pPr marL="742950" lvl="1" indent="-285750">
              <a:lnSpc>
                <a:spcPct val="107000"/>
              </a:lnSpc>
              <a:spcAft>
                <a:spcPts val="6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30 years operating at milliseconds, minutes, months, years</a:t>
            </a:r>
          </a:p>
          <a:p>
            <a:pPr marL="742950" lvl="1" indent="-285750">
              <a:lnSpc>
                <a:spcPct val="107000"/>
              </a:lnSpc>
              <a:spcAft>
                <a:spcPts val="6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~450TB of results created annually</a:t>
            </a:r>
          </a:p>
          <a:p>
            <a:pPr marL="742950" lvl="1" indent="-285750">
              <a:lnSpc>
                <a:spcPct val="107000"/>
              </a:lnSpc>
              <a:spcAft>
                <a:spcPts val="6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7 organizations already serve vital partner roles in CI</a:t>
            </a:r>
          </a:p>
          <a:p>
            <a:pPr marL="742950" lvl="1" indent="-285750">
              <a:lnSpc>
                <a:spcPct val="107000"/>
              </a:lnSpc>
              <a:spcAft>
                <a:spcPts val="6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3+ community engagement campaigns</a:t>
            </a:r>
          </a:p>
        </p:txBody>
      </p:sp>
      <p:sp>
        <p:nvSpPr>
          <p:cNvPr id="4" name="Title 30"/>
          <p:cNvSpPr txBox="1">
            <a:spLocks/>
          </p:cNvSpPr>
          <p:nvPr/>
        </p:nvSpPr>
        <p:spPr>
          <a:xfrm>
            <a:off x="414447" y="380093"/>
            <a:ext cx="8434588"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NEON Intro - Mission and Scales</a:t>
            </a:r>
          </a:p>
        </p:txBody>
      </p:sp>
    </p:spTree>
    <p:extLst>
      <p:ext uri="{BB962C8B-B14F-4D97-AF65-F5344CB8AC3E}">
        <p14:creationId xmlns:p14="http://schemas.microsoft.com/office/powerpoint/2010/main" val="362288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p:nvPr/>
        </p:nvPicPr>
        <p:blipFill>
          <a:blip r:embed="rId3"/>
          <a:stretch>
            <a:fillRect/>
          </a:stretch>
        </p:blipFill>
        <p:spPr>
          <a:xfrm>
            <a:off x="562306" y="2411004"/>
            <a:ext cx="2877503" cy="1484471"/>
          </a:xfrm>
          <a:prstGeom prst="rect">
            <a:avLst/>
          </a:prstGeom>
        </p:spPr>
      </p:pic>
      <p:sp>
        <p:nvSpPr>
          <p:cNvPr id="9" name="Title 30"/>
          <p:cNvSpPr txBox="1">
            <a:spLocks/>
          </p:cNvSpPr>
          <p:nvPr/>
        </p:nvSpPr>
        <p:spPr>
          <a:xfrm>
            <a:off x="443943" y="380093"/>
            <a:ext cx="6172200"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NEON Intro - Data Types</a:t>
            </a:r>
          </a:p>
        </p:txBody>
      </p:sp>
      <p:sp>
        <p:nvSpPr>
          <p:cNvPr id="10" name="TextBox 9"/>
          <p:cNvSpPr txBox="1"/>
          <p:nvPr/>
        </p:nvSpPr>
        <p:spPr>
          <a:xfrm>
            <a:off x="2444373" y="5501759"/>
            <a:ext cx="4255254" cy="369332"/>
          </a:xfrm>
          <a:prstGeom prst="rect">
            <a:avLst/>
          </a:prstGeom>
          <a:noFill/>
        </p:spPr>
        <p:txBody>
          <a:bodyPr wrap="square" rtlCol="0">
            <a:spAutoFit/>
          </a:bodyPr>
          <a:lstStyle/>
          <a:p>
            <a:pPr algn="ctr"/>
            <a:r>
              <a:rPr lang="en-US" u="sng" dirty="0" err="1">
                <a:solidFill>
                  <a:srgbClr val="0000FF"/>
                </a:solidFill>
                <a:latin typeface="Trebuchet MS"/>
                <a:cs typeface="Trebuchet MS"/>
              </a:rPr>
              <a:t>data.neoninc.org</a:t>
            </a:r>
            <a:r>
              <a:rPr lang="en-US" u="sng" dirty="0">
                <a:solidFill>
                  <a:srgbClr val="0000FF"/>
                </a:solidFill>
                <a:latin typeface="Trebuchet MS"/>
                <a:cs typeface="Trebuchet MS"/>
              </a:rPr>
              <a:t>/data-product-catalog</a:t>
            </a:r>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24099" y="1776170"/>
            <a:ext cx="922112" cy="691584"/>
          </a:xfrm>
          <a:prstGeom prst="rect">
            <a:avLst/>
          </a:prstGeom>
          <a:noFill/>
          <a:ln>
            <a:solidFill>
              <a:schemeClr val="accent1"/>
            </a:solidFill>
          </a:ln>
          <a:effectLst>
            <a:outerShdw blurRad="50800" dist="38100" dir="2700000" algn="tl" rotWithShape="0">
              <a:srgbClr val="000000">
                <a:alpha val="43000"/>
              </a:srgbClr>
            </a:outerShdw>
          </a:effectLst>
        </p:spPr>
      </p:pic>
      <p:sp>
        <p:nvSpPr>
          <p:cNvPr id="11" name="TextBox 10"/>
          <p:cNvSpPr txBox="1"/>
          <p:nvPr/>
        </p:nvSpPr>
        <p:spPr>
          <a:xfrm>
            <a:off x="1622323" y="4777753"/>
            <a:ext cx="1684990" cy="298321"/>
          </a:xfrm>
          <a:prstGeom prst="rect">
            <a:avLst/>
          </a:prstGeom>
          <a:solidFill>
            <a:srgbClr val="002E6C"/>
          </a:solidFill>
          <a:ln>
            <a:solidFill>
              <a:schemeClr val="tx1"/>
            </a:solidFill>
          </a:ln>
          <a:effectLst>
            <a:outerShdw blurRad="50800" dist="38100" dir="2700000" algn="tl" rotWithShape="0">
              <a:srgbClr val="000000">
                <a:alpha val="43000"/>
              </a:srgbClr>
            </a:outerShdw>
          </a:effectLst>
        </p:spPr>
        <p:txBody>
          <a:bodyPr>
            <a:noAutofit/>
          </a:bodyPr>
          <a:lstStyle>
            <a:defPPr>
              <a:defRPr lang="en-US"/>
            </a:defPPr>
            <a:lvl1pPr defTabSz="914140">
              <a:spcBef>
                <a:spcPct val="20000"/>
              </a:spcBef>
              <a:buFont typeface="Arial" pitchFamily="34" charset="0"/>
              <a:buNone/>
              <a:defRPr sz="2000" b="1">
                <a:solidFill>
                  <a:schemeClr val="bg1"/>
                </a:solidFill>
                <a:latin typeface="Arial"/>
                <a:cs typeface="Arial"/>
              </a:defRPr>
            </a:lvl1pPr>
          </a:lstStyle>
          <a:p>
            <a:pPr algn="ctr"/>
            <a:r>
              <a:rPr lang="en-US" sz="1200" dirty="0"/>
              <a:t>Terrestrial &amp; Aquatic</a:t>
            </a:r>
          </a:p>
        </p:txBody>
      </p:sp>
      <p:sp>
        <p:nvSpPr>
          <p:cNvPr id="12" name="TextBox 11"/>
          <p:cNvSpPr txBox="1"/>
          <p:nvPr/>
        </p:nvSpPr>
        <p:spPr>
          <a:xfrm>
            <a:off x="3636618" y="2632205"/>
            <a:ext cx="2288150" cy="265339"/>
          </a:xfrm>
          <a:prstGeom prst="rect">
            <a:avLst/>
          </a:prstGeom>
          <a:solidFill>
            <a:srgbClr val="002E6C"/>
          </a:solidFill>
          <a:ln>
            <a:solidFill>
              <a:schemeClr val="tx1"/>
            </a:solidFill>
          </a:ln>
          <a:effectLst>
            <a:outerShdw blurRad="50800" dist="38100" dir="2700000" algn="tl" rotWithShape="0">
              <a:srgbClr val="000000">
                <a:alpha val="43000"/>
              </a:srgbClr>
            </a:outerShdw>
          </a:effectLst>
        </p:spPr>
        <p:txBody>
          <a:bodyPr>
            <a:noAutofit/>
          </a:bodyPr>
          <a:lstStyle>
            <a:defPPr>
              <a:defRPr lang="en-US"/>
            </a:defPPr>
            <a:lvl1pPr algn="ctr" defTabSz="914140">
              <a:spcBef>
                <a:spcPct val="20000"/>
              </a:spcBef>
              <a:buFont typeface="Arial" pitchFamily="34" charset="0"/>
              <a:buNone/>
              <a:defRPr sz="1600" b="1">
                <a:solidFill>
                  <a:schemeClr val="bg1"/>
                </a:solidFill>
                <a:latin typeface="Arial"/>
                <a:cs typeface="Arial"/>
              </a:defRPr>
            </a:lvl1pPr>
          </a:lstStyle>
          <a:p>
            <a:r>
              <a:rPr lang="en-US" sz="1200" dirty="0"/>
              <a:t>Terrestrial &amp; Aquatic</a:t>
            </a:r>
          </a:p>
        </p:txBody>
      </p:sp>
      <p:sp>
        <p:nvSpPr>
          <p:cNvPr id="13" name="TextBox 12"/>
          <p:cNvSpPr txBox="1"/>
          <p:nvPr/>
        </p:nvSpPr>
        <p:spPr>
          <a:xfrm>
            <a:off x="6283222" y="1681846"/>
            <a:ext cx="1530353" cy="301123"/>
          </a:xfrm>
          <a:prstGeom prst="rect">
            <a:avLst/>
          </a:prstGeom>
          <a:solidFill>
            <a:srgbClr val="002E6C"/>
          </a:solidFill>
          <a:ln>
            <a:solidFill>
              <a:schemeClr val="tx1"/>
            </a:solidFill>
          </a:ln>
          <a:effectLst>
            <a:outerShdw blurRad="50800" dist="38100" dir="2700000" algn="tl" rotWithShape="0">
              <a:srgbClr val="000000">
                <a:alpha val="43000"/>
              </a:srgbClr>
            </a:outerShdw>
          </a:effectLst>
        </p:spPr>
        <p:txBody>
          <a:bodyPr>
            <a:noAutofit/>
          </a:bodyPr>
          <a:lstStyle>
            <a:defPPr>
              <a:defRPr lang="en-US"/>
            </a:defPPr>
            <a:lvl1pPr algn="ctr" defTabSz="914140">
              <a:spcBef>
                <a:spcPct val="20000"/>
              </a:spcBef>
              <a:buFont typeface="Arial" pitchFamily="34" charset="0"/>
              <a:buNone/>
              <a:defRPr sz="1600" b="1">
                <a:solidFill>
                  <a:schemeClr val="bg1"/>
                </a:solidFill>
                <a:latin typeface="Arial"/>
                <a:cs typeface="Arial"/>
              </a:defRPr>
            </a:lvl1pPr>
          </a:lstStyle>
          <a:p>
            <a:r>
              <a:rPr lang="en-US" sz="1200" dirty="0"/>
              <a:t>Airborne Platform</a:t>
            </a:r>
          </a:p>
        </p:txBody>
      </p:sp>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17181" y="1650978"/>
            <a:ext cx="1301723" cy="976293"/>
          </a:xfrm>
          <a:prstGeom prst="rect">
            <a:avLst/>
          </a:prstGeom>
          <a:noFill/>
          <a:ln>
            <a:solidFill>
              <a:schemeClr val="accent1"/>
            </a:solidFill>
          </a:ln>
          <a:effectLst>
            <a:outerShdw blurRad="50800" dist="38100" dir="2700000" algn="tl" rotWithShape="0">
              <a:srgbClr val="000000">
                <a:alpha val="43000"/>
              </a:srgbClr>
            </a:outerShdw>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77997" y="1681845"/>
            <a:ext cx="817815" cy="544820"/>
          </a:xfrm>
          <a:prstGeom prst="rect">
            <a:avLst/>
          </a:prstGeom>
          <a:noFill/>
          <a:ln>
            <a:solidFill>
              <a:schemeClr val="accent1"/>
            </a:solidFill>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7"/>
          <a:stretch>
            <a:fillRect/>
          </a:stretch>
        </p:blipFill>
        <p:spPr>
          <a:xfrm>
            <a:off x="3839757" y="4338907"/>
            <a:ext cx="1340483" cy="877697"/>
          </a:xfrm>
          <a:prstGeom prst="rect">
            <a:avLst/>
          </a:prstGeom>
          <a:noFill/>
          <a:ln>
            <a:solidFill>
              <a:schemeClr val="accent1"/>
            </a:solidFill>
          </a:ln>
          <a:effectLst>
            <a:outerShdw blurRad="50800" dist="38100" dir="2700000" algn="tl" rotWithShape="0">
              <a:srgbClr val="000000">
                <a:alpha val="43000"/>
              </a:srgbClr>
            </a:outerShdw>
          </a:effectLst>
        </p:spPr>
      </p:pic>
      <p:pic>
        <p:nvPicPr>
          <p:cNvPr id="17" name="Picture 16"/>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753579" y="3963958"/>
            <a:ext cx="983793" cy="1303652"/>
          </a:xfrm>
          <a:prstGeom prst="rect">
            <a:avLst/>
          </a:prstGeom>
          <a:noFill/>
          <a:ln>
            <a:solidFill>
              <a:schemeClr val="accent1"/>
            </a:solidFill>
          </a:ln>
          <a:effectLst>
            <a:outerShdw blurRad="50800" dist="38100" dir="2700000" algn="tl" rotWithShape="0">
              <a:srgbClr val="000000">
                <a:alpha val="43000"/>
              </a:srgbClr>
            </a:outerShdw>
          </a:effectLst>
        </p:spPr>
      </p:pic>
      <p:pic>
        <p:nvPicPr>
          <p:cNvPr id="18" name="Picture 17"/>
          <p:cNvPicPr>
            <a:picLocks noChangeAspect="1"/>
          </p:cNvPicPr>
          <p:nvPr/>
        </p:nvPicPr>
        <p:blipFill>
          <a:blip r:embed="rId9"/>
          <a:stretch>
            <a:fillRect/>
          </a:stretch>
        </p:blipFill>
        <p:spPr>
          <a:xfrm>
            <a:off x="6283222" y="2062059"/>
            <a:ext cx="1530353" cy="1017685"/>
          </a:xfrm>
          <a:prstGeom prst="rect">
            <a:avLst/>
          </a:prstGeom>
          <a:noFill/>
          <a:ln>
            <a:solidFill>
              <a:schemeClr val="accent1"/>
            </a:solidFill>
          </a:ln>
          <a:effectLst>
            <a:outerShdw blurRad="50800" dist="38100" dir="2700000" algn="tl" rotWithShape="0">
              <a:srgbClr val="000000">
                <a:alpha val="43000"/>
              </a:srgbClr>
            </a:outerShdw>
          </a:effectLst>
        </p:spPr>
      </p:pic>
      <p:pic>
        <p:nvPicPr>
          <p:cNvPr id="19" name="Picture 18"/>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971899" y="2011724"/>
            <a:ext cx="894013" cy="1143442"/>
          </a:xfrm>
          <a:prstGeom prst="rect">
            <a:avLst/>
          </a:prstGeom>
          <a:noFill/>
          <a:ln>
            <a:solidFill>
              <a:schemeClr val="accent1"/>
            </a:solidFill>
          </a:ln>
          <a:effectLst>
            <a:outerShdw blurRad="50800" dist="38100" dir="2700000" algn="tl" rotWithShape="0">
              <a:srgbClr val="000000">
                <a:alpha val="43000"/>
              </a:srgbClr>
            </a:outerShdw>
          </a:effectLst>
        </p:spPr>
      </p:pic>
      <p:sp>
        <p:nvSpPr>
          <p:cNvPr id="20" name="TextBox 19"/>
          <p:cNvSpPr txBox="1"/>
          <p:nvPr/>
        </p:nvSpPr>
        <p:spPr>
          <a:xfrm>
            <a:off x="1448035" y="3807871"/>
            <a:ext cx="1939132" cy="830997"/>
          </a:xfrm>
          <a:prstGeom prst="rect">
            <a:avLst/>
          </a:prstGeom>
          <a:noFill/>
        </p:spPr>
        <p:txBody>
          <a:bodyPr wrap="square" rtlCol="0">
            <a:spAutoFit/>
          </a:bodyPr>
          <a:lstStyle/>
          <a:p>
            <a:pPr algn="ctr"/>
            <a:r>
              <a:rPr lang="en-US" sz="1200" dirty="0">
                <a:latin typeface="Trebuchet MS"/>
                <a:cs typeface="Trebuchet MS"/>
              </a:rPr>
              <a:t>Fixed sensors; data transferred autonomously and continuously, processed in batches</a:t>
            </a:r>
          </a:p>
        </p:txBody>
      </p:sp>
      <p:sp>
        <p:nvSpPr>
          <p:cNvPr id="21" name="TextBox 20"/>
          <p:cNvSpPr txBox="1"/>
          <p:nvPr/>
        </p:nvSpPr>
        <p:spPr>
          <a:xfrm>
            <a:off x="6062311" y="3116965"/>
            <a:ext cx="2143577" cy="830997"/>
          </a:xfrm>
          <a:prstGeom prst="rect">
            <a:avLst/>
          </a:prstGeom>
          <a:noFill/>
        </p:spPr>
        <p:txBody>
          <a:bodyPr wrap="square" rtlCol="0">
            <a:spAutoFit/>
          </a:bodyPr>
          <a:lstStyle/>
          <a:p>
            <a:pPr algn="ctr"/>
            <a:r>
              <a:rPr lang="en-US" sz="1200" dirty="0">
                <a:latin typeface="Trebuchet MS"/>
                <a:cs typeface="Trebuchet MS"/>
              </a:rPr>
              <a:t>Mobile, airborne system; data are recorded electronically and downloaded at a later date</a:t>
            </a:r>
          </a:p>
        </p:txBody>
      </p:sp>
      <p:sp>
        <p:nvSpPr>
          <p:cNvPr id="22" name="TextBox 21"/>
          <p:cNvSpPr txBox="1"/>
          <p:nvPr/>
        </p:nvSpPr>
        <p:spPr>
          <a:xfrm>
            <a:off x="4506437" y="2998955"/>
            <a:ext cx="1418332" cy="1384995"/>
          </a:xfrm>
          <a:prstGeom prst="rect">
            <a:avLst/>
          </a:prstGeom>
          <a:noFill/>
        </p:spPr>
        <p:txBody>
          <a:bodyPr wrap="square" rtlCol="0">
            <a:spAutoFit/>
          </a:bodyPr>
          <a:lstStyle/>
          <a:p>
            <a:r>
              <a:rPr lang="en-US" sz="1200" dirty="0">
                <a:latin typeface="Trebuchet MS"/>
                <a:cs typeface="Trebuchet MS"/>
              </a:rPr>
              <a:t>Data are collected manually; samples sent to external facilities for analysis and/or archive</a:t>
            </a:r>
          </a:p>
        </p:txBody>
      </p:sp>
      <p:pic>
        <p:nvPicPr>
          <p:cNvPr id="24" name="Picture 2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86545" y="1962550"/>
            <a:ext cx="676391" cy="505205"/>
          </a:xfrm>
          <a:prstGeom prst="rect">
            <a:avLst/>
          </a:prstGeom>
          <a:noFill/>
          <a:ln>
            <a:solidFill>
              <a:schemeClr val="accent1"/>
            </a:solidFill>
          </a:ln>
          <a:effectLst>
            <a:outerShdw blurRad="50800" dist="38100" dir="2700000" algn="tl" rotWithShape="0">
              <a:srgbClr val="000000">
                <a:alpha val="43000"/>
              </a:srgbClr>
            </a:outerShdw>
          </a:effectLst>
        </p:spPr>
      </p:pic>
      <p:cxnSp>
        <p:nvCxnSpPr>
          <p:cNvPr id="25" name="Straight Connector 24"/>
          <p:cNvCxnSpPr/>
          <p:nvPr/>
        </p:nvCxnSpPr>
        <p:spPr>
          <a:xfrm>
            <a:off x="3470173" y="1697670"/>
            <a:ext cx="31750" cy="35699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000197" y="1652220"/>
            <a:ext cx="31750" cy="3615391"/>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448035" y="1337358"/>
            <a:ext cx="2053888" cy="300082"/>
          </a:xfrm>
          <a:prstGeom prst="rect">
            <a:avLst/>
          </a:prstGeom>
          <a:noFill/>
        </p:spPr>
        <p:txBody>
          <a:bodyPr wrap="square" rtlCol="0">
            <a:spAutoFit/>
          </a:bodyPr>
          <a:lstStyle/>
          <a:p>
            <a:r>
              <a:rPr lang="en-US" sz="1350" dirty="0">
                <a:latin typeface="Trebuchet MS"/>
                <a:cs typeface="Trebuchet MS"/>
              </a:rPr>
              <a:t>IS – Instrument Systems</a:t>
            </a:r>
          </a:p>
        </p:txBody>
      </p:sp>
      <p:sp>
        <p:nvSpPr>
          <p:cNvPr id="29" name="TextBox 28"/>
          <p:cNvSpPr txBox="1"/>
          <p:nvPr/>
        </p:nvSpPr>
        <p:spPr>
          <a:xfrm>
            <a:off x="3724099" y="1337358"/>
            <a:ext cx="2200669" cy="300082"/>
          </a:xfrm>
          <a:prstGeom prst="rect">
            <a:avLst/>
          </a:prstGeom>
          <a:noFill/>
        </p:spPr>
        <p:txBody>
          <a:bodyPr wrap="square" rtlCol="0">
            <a:spAutoFit/>
          </a:bodyPr>
          <a:lstStyle/>
          <a:p>
            <a:r>
              <a:rPr lang="en-US" sz="1350" dirty="0">
                <a:latin typeface="Trebuchet MS"/>
                <a:cs typeface="Trebuchet MS"/>
              </a:rPr>
              <a:t>OS – Observation Systems</a:t>
            </a:r>
          </a:p>
        </p:txBody>
      </p:sp>
      <p:pic>
        <p:nvPicPr>
          <p:cNvPr id="30" name="Picture 29"/>
          <p:cNvPicPr>
            <a:picLocks noChangeAspect="1"/>
          </p:cNvPicPr>
          <p:nvPr/>
        </p:nvPicPr>
        <p:blipFill>
          <a:blip r:embed="rId12"/>
          <a:stretch>
            <a:fillRect/>
          </a:stretch>
        </p:blipFill>
        <p:spPr>
          <a:xfrm>
            <a:off x="3627849" y="3079744"/>
            <a:ext cx="783715" cy="1093556"/>
          </a:xfrm>
          <a:prstGeom prst="rect">
            <a:avLst/>
          </a:prstGeom>
          <a:noFill/>
          <a:ln>
            <a:solidFill>
              <a:schemeClr val="accent1"/>
            </a:solidFill>
          </a:ln>
          <a:effectLst>
            <a:outerShdw blurRad="50800" dist="38100" dir="2700000" algn="tl" rotWithShape="0">
              <a:srgbClr val="000000">
                <a:alpha val="43000"/>
              </a:srgbClr>
            </a:outerShdw>
          </a:effectLst>
        </p:spPr>
      </p:pic>
      <p:sp>
        <p:nvSpPr>
          <p:cNvPr id="31" name="TextBox 30"/>
          <p:cNvSpPr txBox="1"/>
          <p:nvPr/>
        </p:nvSpPr>
        <p:spPr>
          <a:xfrm>
            <a:off x="6156074" y="1337358"/>
            <a:ext cx="2095649" cy="300082"/>
          </a:xfrm>
          <a:prstGeom prst="rect">
            <a:avLst/>
          </a:prstGeom>
          <a:noFill/>
        </p:spPr>
        <p:txBody>
          <a:bodyPr wrap="square" rtlCol="0">
            <a:spAutoFit/>
          </a:bodyPr>
          <a:lstStyle/>
          <a:p>
            <a:r>
              <a:rPr lang="en-US" sz="1350" dirty="0">
                <a:latin typeface="Trebuchet MS"/>
                <a:cs typeface="Trebuchet MS"/>
              </a:rPr>
              <a:t>RS – Remote Sensing</a:t>
            </a:r>
          </a:p>
        </p:txBody>
      </p:sp>
    </p:spTree>
    <p:extLst>
      <p:ext uri="{BB962C8B-B14F-4D97-AF65-F5344CB8AC3E}">
        <p14:creationId xmlns:p14="http://schemas.microsoft.com/office/powerpoint/2010/main" val="2797386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a:t> </a:t>
            </a:r>
            <a:endParaRPr lang="en-US" dirty="0"/>
          </a:p>
        </p:txBody>
      </p:sp>
      <p:sp>
        <p:nvSpPr>
          <p:cNvPr id="3" name="Slide Number Placeholder 2"/>
          <p:cNvSpPr>
            <a:spLocks noGrp="1"/>
          </p:cNvSpPr>
          <p:nvPr>
            <p:ph type="sldNum" sz="quarter" idx="4"/>
          </p:nvPr>
        </p:nvSpPr>
        <p:spPr/>
        <p:txBody>
          <a:bodyPr/>
          <a:lstStyle/>
          <a:p>
            <a:endParaRPr lang="en-US" dirty="0"/>
          </a:p>
        </p:txBody>
      </p:sp>
      <p:pic>
        <p:nvPicPr>
          <p:cNvPr id="4" name="Picture 3"/>
          <p:cNvPicPr>
            <a:picLocks noChangeAspect="1"/>
          </p:cNvPicPr>
          <p:nvPr/>
        </p:nvPicPr>
        <p:blipFill>
          <a:blip r:embed="rId3"/>
          <a:stretch>
            <a:fillRect/>
          </a:stretch>
        </p:blipFill>
        <p:spPr>
          <a:xfrm>
            <a:off x="7196405" y="2957944"/>
            <a:ext cx="385763" cy="428625"/>
          </a:xfrm>
          <a:prstGeom prst="rect">
            <a:avLst/>
          </a:prstGeom>
        </p:spPr>
      </p:pic>
      <p:pic>
        <p:nvPicPr>
          <p:cNvPr id="5" name="Picture 4"/>
          <p:cNvPicPr>
            <a:picLocks noChangeAspect="1"/>
          </p:cNvPicPr>
          <p:nvPr/>
        </p:nvPicPr>
        <p:blipFill>
          <a:blip r:embed="rId4"/>
          <a:stretch>
            <a:fillRect/>
          </a:stretch>
        </p:blipFill>
        <p:spPr>
          <a:xfrm>
            <a:off x="5835848" y="2410401"/>
            <a:ext cx="385763" cy="428625"/>
          </a:xfrm>
          <a:prstGeom prst="rect">
            <a:avLst/>
          </a:prstGeom>
        </p:spPr>
      </p:pic>
      <p:pic>
        <p:nvPicPr>
          <p:cNvPr id="6" name="Picture 5"/>
          <p:cNvPicPr>
            <a:picLocks noChangeAspect="1"/>
          </p:cNvPicPr>
          <p:nvPr/>
        </p:nvPicPr>
        <p:blipFill>
          <a:blip r:embed="rId5"/>
          <a:stretch>
            <a:fillRect/>
          </a:stretch>
        </p:blipFill>
        <p:spPr>
          <a:xfrm>
            <a:off x="6284973" y="3970635"/>
            <a:ext cx="428625" cy="435769"/>
          </a:xfrm>
          <a:prstGeom prst="rect">
            <a:avLst/>
          </a:prstGeom>
        </p:spPr>
      </p:pic>
      <p:pic>
        <p:nvPicPr>
          <p:cNvPr id="7" name="Picture 6"/>
          <p:cNvPicPr>
            <a:picLocks noChangeAspect="1"/>
          </p:cNvPicPr>
          <p:nvPr/>
        </p:nvPicPr>
        <p:blipFill>
          <a:blip r:embed="rId6"/>
          <a:stretch>
            <a:fillRect/>
          </a:stretch>
        </p:blipFill>
        <p:spPr>
          <a:xfrm>
            <a:off x="6580247" y="3424409"/>
            <a:ext cx="471488" cy="421481"/>
          </a:xfrm>
          <a:prstGeom prst="rect">
            <a:avLst/>
          </a:prstGeom>
        </p:spPr>
      </p:pic>
      <p:pic>
        <p:nvPicPr>
          <p:cNvPr id="8" name="Picture 7"/>
          <p:cNvPicPr>
            <a:picLocks noChangeAspect="1"/>
          </p:cNvPicPr>
          <p:nvPr/>
        </p:nvPicPr>
        <p:blipFill>
          <a:blip r:embed="rId7"/>
          <a:stretch>
            <a:fillRect/>
          </a:stretch>
        </p:blipFill>
        <p:spPr>
          <a:xfrm>
            <a:off x="6712682" y="4216457"/>
            <a:ext cx="371475" cy="428625"/>
          </a:xfrm>
          <a:prstGeom prst="rect">
            <a:avLst/>
          </a:prstGeom>
        </p:spPr>
      </p:pic>
      <p:pic>
        <p:nvPicPr>
          <p:cNvPr id="9" name="Picture 8"/>
          <p:cNvPicPr>
            <a:picLocks noChangeAspect="1"/>
          </p:cNvPicPr>
          <p:nvPr/>
        </p:nvPicPr>
        <p:blipFill>
          <a:blip r:embed="rId8"/>
          <a:stretch>
            <a:fillRect/>
          </a:stretch>
        </p:blipFill>
        <p:spPr>
          <a:xfrm>
            <a:off x="6673116" y="2915550"/>
            <a:ext cx="385763" cy="442913"/>
          </a:xfrm>
          <a:prstGeom prst="rect">
            <a:avLst/>
          </a:prstGeom>
        </p:spPr>
      </p:pic>
      <p:pic>
        <p:nvPicPr>
          <p:cNvPr id="10" name="Picture 9"/>
          <p:cNvPicPr>
            <a:picLocks noChangeAspect="1"/>
          </p:cNvPicPr>
          <p:nvPr/>
        </p:nvPicPr>
        <p:blipFill>
          <a:blip r:embed="rId9"/>
          <a:stretch>
            <a:fillRect/>
          </a:stretch>
        </p:blipFill>
        <p:spPr>
          <a:xfrm>
            <a:off x="6098548" y="3257721"/>
            <a:ext cx="378619" cy="421481"/>
          </a:xfrm>
          <a:prstGeom prst="rect">
            <a:avLst/>
          </a:prstGeom>
        </p:spPr>
      </p:pic>
      <p:pic>
        <p:nvPicPr>
          <p:cNvPr id="11" name="Picture 10"/>
          <p:cNvPicPr>
            <a:picLocks noChangeAspect="1"/>
          </p:cNvPicPr>
          <p:nvPr/>
        </p:nvPicPr>
        <p:blipFill>
          <a:blip r:embed="rId10"/>
          <a:stretch>
            <a:fillRect/>
          </a:stretch>
        </p:blipFill>
        <p:spPr>
          <a:xfrm>
            <a:off x="5550083" y="3588620"/>
            <a:ext cx="364331" cy="400050"/>
          </a:xfrm>
          <a:prstGeom prst="rect">
            <a:avLst/>
          </a:prstGeom>
        </p:spPr>
      </p:pic>
      <p:pic>
        <p:nvPicPr>
          <p:cNvPr id="12" name="Picture 11"/>
          <p:cNvPicPr>
            <a:picLocks noChangeAspect="1"/>
          </p:cNvPicPr>
          <p:nvPr/>
        </p:nvPicPr>
        <p:blipFill>
          <a:blip r:embed="rId11"/>
          <a:stretch>
            <a:fillRect/>
          </a:stretch>
        </p:blipFill>
        <p:spPr>
          <a:xfrm>
            <a:off x="5671068" y="4220030"/>
            <a:ext cx="428625" cy="421481"/>
          </a:xfrm>
          <a:prstGeom prst="rect">
            <a:avLst/>
          </a:prstGeom>
        </p:spPr>
      </p:pic>
      <p:pic>
        <p:nvPicPr>
          <p:cNvPr id="13" name="Picture 12"/>
          <p:cNvPicPr>
            <a:picLocks noChangeAspect="1"/>
          </p:cNvPicPr>
          <p:nvPr/>
        </p:nvPicPr>
        <p:blipFill>
          <a:blip r:embed="rId12"/>
          <a:stretch>
            <a:fillRect/>
          </a:stretch>
        </p:blipFill>
        <p:spPr>
          <a:xfrm>
            <a:off x="7576607" y="3188570"/>
            <a:ext cx="414338" cy="400050"/>
          </a:xfrm>
          <a:prstGeom prst="rect">
            <a:avLst/>
          </a:prstGeom>
        </p:spPr>
      </p:pic>
      <p:pic>
        <p:nvPicPr>
          <p:cNvPr id="14" name="Picture 13"/>
          <p:cNvPicPr>
            <a:picLocks noChangeAspect="1"/>
          </p:cNvPicPr>
          <p:nvPr/>
        </p:nvPicPr>
        <p:blipFill>
          <a:blip r:embed="rId13"/>
          <a:stretch>
            <a:fillRect/>
          </a:stretch>
        </p:blipFill>
        <p:spPr>
          <a:xfrm>
            <a:off x="6350732" y="2426972"/>
            <a:ext cx="421481" cy="414338"/>
          </a:xfrm>
          <a:prstGeom prst="rect">
            <a:avLst/>
          </a:prstGeom>
        </p:spPr>
      </p:pic>
      <p:pic>
        <p:nvPicPr>
          <p:cNvPr id="15" name="Picture 14"/>
          <p:cNvPicPr>
            <a:picLocks noChangeAspect="1"/>
          </p:cNvPicPr>
          <p:nvPr/>
        </p:nvPicPr>
        <p:blipFill>
          <a:blip r:embed="rId14"/>
          <a:stretch>
            <a:fillRect/>
          </a:stretch>
        </p:blipFill>
        <p:spPr>
          <a:xfrm>
            <a:off x="7174975" y="3445839"/>
            <a:ext cx="407194" cy="400050"/>
          </a:xfrm>
          <a:prstGeom prst="rect">
            <a:avLst/>
          </a:prstGeom>
        </p:spPr>
      </p:pic>
      <p:pic>
        <p:nvPicPr>
          <p:cNvPr id="16" name="Picture 15"/>
          <p:cNvPicPr>
            <a:picLocks noChangeAspect="1"/>
          </p:cNvPicPr>
          <p:nvPr/>
        </p:nvPicPr>
        <p:blipFill>
          <a:blip r:embed="rId15"/>
          <a:stretch>
            <a:fillRect/>
          </a:stretch>
        </p:blipFill>
        <p:spPr>
          <a:xfrm>
            <a:off x="5031885" y="3583222"/>
            <a:ext cx="442913" cy="407194"/>
          </a:xfrm>
          <a:prstGeom prst="rect">
            <a:avLst/>
          </a:prstGeom>
        </p:spPr>
      </p:pic>
      <p:grpSp>
        <p:nvGrpSpPr>
          <p:cNvPr id="17" name="Group 16"/>
          <p:cNvGrpSpPr/>
          <p:nvPr/>
        </p:nvGrpSpPr>
        <p:grpSpPr>
          <a:xfrm>
            <a:off x="1963855" y="2376644"/>
            <a:ext cx="638316" cy="778669"/>
            <a:chOff x="839485" y="2820318"/>
            <a:chExt cx="851088" cy="1038225"/>
          </a:xfrm>
        </p:grpSpPr>
        <p:pic>
          <p:nvPicPr>
            <p:cNvPr id="18" name="Picture 17"/>
            <p:cNvPicPr>
              <a:picLocks noChangeAspect="1"/>
            </p:cNvPicPr>
            <p:nvPr/>
          </p:nvPicPr>
          <p:blipFill>
            <a:blip r:embed="rId16"/>
            <a:stretch>
              <a:fillRect/>
            </a:stretch>
          </p:blipFill>
          <p:spPr>
            <a:xfrm>
              <a:off x="859811" y="2820318"/>
              <a:ext cx="815974" cy="1038225"/>
            </a:xfrm>
            <a:prstGeom prst="rect">
              <a:avLst/>
            </a:prstGeom>
          </p:spPr>
        </p:pic>
        <p:sp>
          <p:nvSpPr>
            <p:cNvPr id="19" name="TextBox 18"/>
            <p:cNvSpPr txBox="1"/>
            <p:nvPr/>
          </p:nvSpPr>
          <p:spPr>
            <a:xfrm>
              <a:off x="839485" y="3353562"/>
              <a:ext cx="851088" cy="292388"/>
            </a:xfrm>
            <a:prstGeom prst="rect">
              <a:avLst/>
            </a:prstGeom>
            <a:noFill/>
          </p:spPr>
          <p:txBody>
            <a:bodyPr wrap="none" rtlCol="0">
              <a:spAutoFit/>
            </a:bodyPr>
            <a:lstStyle/>
            <a:p>
              <a:r>
                <a:rPr lang="en-US" sz="825" dirty="0"/>
                <a:t>Phenology</a:t>
              </a:r>
            </a:p>
          </p:txBody>
        </p:sp>
      </p:grpSp>
      <p:grpSp>
        <p:nvGrpSpPr>
          <p:cNvPr id="20" name="Group 19"/>
          <p:cNvGrpSpPr/>
          <p:nvPr/>
        </p:nvGrpSpPr>
        <p:grpSpPr>
          <a:xfrm>
            <a:off x="1852425" y="902849"/>
            <a:ext cx="1360073" cy="508055"/>
            <a:chOff x="815470" y="314184"/>
            <a:chExt cx="1813431" cy="677407"/>
          </a:xfrm>
        </p:grpSpPr>
        <p:pic>
          <p:nvPicPr>
            <p:cNvPr id="21" name="Picture 20"/>
            <p:cNvPicPr>
              <a:picLocks noChangeAspect="1"/>
            </p:cNvPicPr>
            <p:nvPr/>
          </p:nvPicPr>
          <p:blipFill>
            <a:blip r:embed="rId17"/>
            <a:stretch>
              <a:fillRect/>
            </a:stretch>
          </p:blipFill>
          <p:spPr>
            <a:xfrm>
              <a:off x="901699" y="354609"/>
              <a:ext cx="1727202" cy="636982"/>
            </a:xfrm>
            <a:prstGeom prst="rect">
              <a:avLst/>
            </a:prstGeom>
          </p:spPr>
        </p:pic>
        <p:sp>
          <p:nvSpPr>
            <p:cNvPr id="22" name="TextBox 21"/>
            <p:cNvSpPr txBox="1"/>
            <p:nvPr/>
          </p:nvSpPr>
          <p:spPr>
            <a:xfrm>
              <a:off x="815470" y="314184"/>
              <a:ext cx="1763731" cy="292388"/>
            </a:xfrm>
            <a:prstGeom prst="rect">
              <a:avLst/>
            </a:prstGeom>
            <a:noFill/>
          </p:spPr>
          <p:txBody>
            <a:bodyPr wrap="none" rtlCol="0">
              <a:spAutoFit/>
            </a:bodyPr>
            <a:lstStyle/>
            <a:p>
              <a:r>
                <a:rPr lang="en-US" sz="825" dirty="0"/>
                <a:t>Hyperspectral, LiDAR, RGB</a:t>
              </a:r>
            </a:p>
          </p:txBody>
        </p:sp>
      </p:grpSp>
      <p:grpSp>
        <p:nvGrpSpPr>
          <p:cNvPr id="23" name="Group 22"/>
          <p:cNvGrpSpPr/>
          <p:nvPr/>
        </p:nvGrpSpPr>
        <p:grpSpPr>
          <a:xfrm>
            <a:off x="3364737" y="2976674"/>
            <a:ext cx="1235869" cy="662735"/>
            <a:chOff x="2516187" y="3269613"/>
            <a:chExt cx="1647825" cy="883647"/>
          </a:xfrm>
        </p:grpSpPr>
        <p:pic>
          <p:nvPicPr>
            <p:cNvPr id="24" name="Picture 23"/>
            <p:cNvPicPr>
              <a:picLocks noChangeAspect="1"/>
            </p:cNvPicPr>
            <p:nvPr/>
          </p:nvPicPr>
          <p:blipFill>
            <a:blip r:embed="rId18"/>
            <a:stretch>
              <a:fillRect/>
            </a:stretch>
          </p:blipFill>
          <p:spPr>
            <a:xfrm>
              <a:off x="2516187" y="3276960"/>
              <a:ext cx="1647825" cy="876300"/>
            </a:xfrm>
            <a:prstGeom prst="rect">
              <a:avLst/>
            </a:prstGeom>
          </p:spPr>
        </p:pic>
        <p:sp>
          <p:nvSpPr>
            <p:cNvPr id="25" name="TextBox 24"/>
            <p:cNvSpPr txBox="1"/>
            <p:nvPr/>
          </p:nvSpPr>
          <p:spPr>
            <a:xfrm>
              <a:off x="2516187" y="3269613"/>
              <a:ext cx="1161001" cy="292388"/>
            </a:xfrm>
            <a:prstGeom prst="rect">
              <a:avLst/>
            </a:prstGeom>
            <a:noFill/>
          </p:spPr>
          <p:txBody>
            <a:bodyPr wrap="none" rtlCol="0">
              <a:spAutoFit/>
            </a:bodyPr>
            <a:lstStyle/>
            <a:p>
              <a:r>
                <a:rPr lang="en-US" sz="825" dirty="0">
                  <a:solidFill>
                    <a:schemeClr val="bg1"/>
                  </a:solidFill>
                </a:rPr>
                <a:t>Aquatic Sensors</a:t>
              </a:r>
            </a:p>
          </p:txBody>
        </p:sp>
      </p:grpSp>
      <p:pic>
        <p:nvPicPr>
          <p:cNvPr id="26" name="Picture 25"/>
          <p:cNvPicPr>
            <a:picLocks noChangeAspect="1"/>
          </p:cNvPicPr>
          <p:nvPr/>
        </p:nvPicPr>
        <p:blipFill>
          <a:blip r:embed="rId19"/>
          <a:stretch>
            <a:fillRect/>
          </a:stretch>
        </p:blipFill>
        <p:spPr>
          <a:xfrm>
            <a:off x="3824847" y="1688153"/>
            <a:ext cx="2544431" cy="545621"/>
          </a:xfrm>
          <a:prstGeom prst="rect">
            <a:avLst/>
          </a:prstGeom>
        </p:spPr>
      </p:pic>
      <p:sp>
        <p:nvSpPr>
          <p:cNvPr id="27" name="TextBox 26"/>
          <p:cNvSpPr txBox="1"/>
          <p:nvPr/>
        </p:nvSpPr>
        <p:spPr>
          <a:xfrm>
            <a:off x="4002084" y="2152835"/>
            <a:ext cx="1939955" cy="219291"/>
          </a:xfrm>
          <a:prstGeom prst="rect">
            <a:avLst/>
          </a:prstGeom>
          <a:noFill/>
        </p:spPr>
        <p:txBody>
          <a:bodyPr wrap="none" rtlCol="0">
            <a:spAutoFit/>
          </a:bodyPr>
          <a:lstStyle/>
          <a:p>
            <a:r>
              <a:rPr lang="en-US" sz="825" dirty="0"/>
              <a:t>Genomics L0-L4 via MG RAST, BOLD, SRA</a:t>
            </a:r>
          </a:p>
        </p:txBody>
      </p:sp>
      <p:sp>
        <p:nvSpPr>
          <p:cNvPr id="28" name="Up Arrow 40"/>
          <p:cNvSpPr/>
          <p:nvPr/>
        </p:nvSpPr>
        <p:spPr bwMode="auto">
          <a:xfrm>
            <a:off x="1509527" y="1041066"/>
            <a:ext cx="379607" cy="3494819"/>
          </a:xfrm>
          <a:prstGeom prst="upArrow">
            <a:avLst/>
          </a:prstGeom>
          <a:gradFill flip="none" rotWithShape="1">
            <a:gsLst>
              <a:gs pos="100000">
                <a:schemeClr val="accent6">
                  <a:lumMod val="0"/>
                  <a:lumOff val="100000"/>
                </a:schemeClr>
              </a:gs>
              <a:gs pos="88000">
                <a:schemeClr val="accent6">
                  <a:lumMod val="0"/>
                  <a:lumOff val="100000"/>
                </a:schemeClr>
              </a:gs>
              <a:gs pos="25000">
                <a:srgbClr val="0070C0"/>
              </a:gs>
            </a:gsLst>
            <a:path path="circle">
              <a:fillToRect l="50000" t="-80000" r="50000" b="180000"/>
            </a:path>
            <a:tileRect/>
          </a:gradFill>
          <a:ln w="12700" cap="flat" cmpd="sng" algn="ctr">
            <a:solidFill>
              <a:srgbClr val="40404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noAutofit/>
            <a:scene3d>
              <a:camera prst="orthographicFront">
                <a:rot lat="0" lon="600000" rev="5400000"/>
              </a:camera>
              <a:lightRig rig="threePt" dir="t"/>
            </a:scene3d>
          </a:bodyPr>
          <a:lstStyle/>
          <a:p>
            <a:pPr algn="ctr" fontAlgn="base">
              <a:spcBef>
                <a:spcPct val="0"/>
              </a:spcBef>
              <a:spcAft>
                <a:spcPct val="0"/>
              </a:spcAft>
            </a:pPr>
            <a:endParaRPr lang="en-US" sz="1350" dirty="0">
              <a:latin typeface="Arial" charset="0"/>
            </a:endParaRPr>
          </a:p>
        </p:txBody>
      </p:sp>
      <p:sp>
        <p:nvSpPr>
          <p:cNvPr id="29" name="TextBox 28"/>
          <p:cNvSpPr txBox="1"/>
          <p:nvPr/>
        </p:nvSpPr>
        <p:spPr>
          <a:xfrm rot="16200000">
            <a:off x="1300945" y="2629058"/>
            <a:ext cx="807016" cy="300082"/>
          </a:xfrm>
          <a:prstGeom prst="rect">
            <a:avLst/>
          </a:prstGeom>
          <a:noFill/>
        </p:spPr>
        <p:txBody>
          <a:bodyPr wrap="none" rtlCol="0">
            <a:spAutoFit/>
          </a:bodyPr>
          <a:lstStyle/>
          <a:p>
            <a:r>
              <a:rPr lang="en-US" sz="1350" dirty="0">
                <a:solidFill>
                  <a:srgbClr val="FF0000"/>
                </a:solidFill>
              </a:rPr>
              <a:t>VOLUME</a:t>
            </a:r>
          </a:p>
        </p:txBody>
      </p:sp>
      <p:sp>
        <p:nvSpPr>
          <p:cNvPr id="30" name="Up Arrow 42"/>
          <p:cNvSpPr/>
          <p:nvPr/>
        </p:nvSpPr>
        <p:spPr bwMode="auto">
          <a:xfrm rot="5400000">
            <a:off x="4689455" y="2051727"/>
            <a:ext cx="379607" cy="5631752"/>
          </a:xfrm>
          <a:prstGeom prst="upArrow">
            <a:avLst/>
          </a:prstGeom>
          <a:gradFill flip="none" rotWithShape="1">
            <a:gsLst>
              <a:gs pos="100000">
                <a:schemeClr val="accent6">
                  <a:lumMod val="0"/>
                  <a:lumOff val="100000"/>
                </a:schemeClr>
              </a:gs>
              <a:gs pos="88000">
                <a:schemeClr val="accent6">
                  <a:lumMod val="0"/>
                  <a:lumOff val="100000"/>
                </a:schemeClr>
              </a:gs>
              <a:gs pos="25000">
                <a:srgbClr val="0070C0"/>
              </a:gs>
            </a:gsLst>
            <a:path path="circle">
              <a:fillToRect l="50000" t="-80000" r="50000" b="180000"/>
            </a:path>
            <a:tileRect/>
          </a:gradFill>
          <a:ln w="12700" cap="flat" cmpd="sng" algn="ctr">
            <a:solidFill>
              <a:srgbClr val="40404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noAutofit/>
            <a:scene3d>
              <a:camera prst="orthographicFront">
                <a:rot lat="0" lon="600000" rev="5400000"/>
              </a:camera>
              <a:lightRig rig="threePt" dir="t"/>
            </a:scene3d>
          </a:bodyPr>
          <a:lstStyle/>
          <a:p>
            <a:pPr algn="ctr" fontAlgn="base">
              <a:spcBef>
                <a:spcPct val="0"/>
              </a:spcBef>
              <a:spcAft>
                <a:spcPct val="0"/>
              </a:spcAft>
            </a:pPr>
            <a:endParaRPr lang="en-US" sz="1350" dirty="0">
              <a:latin typeface="Arial" charset="0"/>
            </a:endParaRPr>
          </a:p>
        </p:txBody>
      </p:sp>
      <p:sp>
        <p:nvSpPr>
          <p:cNvPr id="31" name="TextBox 30"/>
          <p:cNvSpPr txBox="1"/>
          <p:nvPr/>
        </p:nvSpPr>
        <p:spPr>
          <a:xfrm>
            <a:off x="4211257" y="4719727"/>
            <a:ext cx="1401112" cy="300082"/>
          </a:xfrm>
          <a:prstGeom prst="rect">
            <a:avLst/>
          </a:prstGeom>
          <a:noFill/>
        </p:spPr>
        <p:txBody>
          <a:bodyPr wrap="square" rtlCol="0">
            <a:spAutoFit/>
          </a:bodyPr>
          <a:lstStyle/>
          <a:p>
            <a:r>
              <a:rPr lang="en-US" sz="1350" dirty="0"/>
              <a:t>   </a:t>
            </a:r>
            <a:r>
              <a:rPr lang="en-US" sz="1350" dirty="0">
                <a:solidFill>
                  <a:srgbClr val="FF0000"/>
                </a:solidFill>
              </a:rPr>
              <a:t>VARIETY</a:t>
            </a:r>
          </a:p>
        </p:txBody>
      </p:sp>
      <p:sp>
        <p:nvSpPr>
          <p:cNvPr id="32" name="Rectangle 31"/>
          <p:cNvSpPr/>
          <p:nvPr/>
        </p:nvSpPr>
        <p:spPr bwMode="auto">
          <a:xfrm>
            <a:off x="3999815" y="5307462"/>
            <a:ext cx="1776914" cy="412982"/>
          </a:xfrm>
          <a:prstGeom prst="rect">
            <a:avLst/>
          </a:prstGeom>
          <a:gradFill flip="none" rotWithShape="1">
            <a:gsLst>
              <a:gs pos="0">
                <a:schemeClr val="accent6">
                  <a:lumMod val="14000"/>
                  <a:lumOff val="86000"/>
                </a:schemeClr>
              </a:gs>
              <a:gs pos="100000">
                <a:srgbClr val="0070C0"/>
              </a:gs>
              <a:gs pos="100000">
                <a:srgbClr val="0070C0"/>
              </a:gs>
              <a:gs pos="100000">
                <a:schemeClr val="accent6">
                  <a:lumMod val="30000"/>
                  <a:lumOff val="70000"/>
                </a:schemeClr>
              </a:gs>
            </a:gsLst>
            <a:lin ang="21000000" scaled="0"/>
            <a:tileRect/>
          </a:gradFill>
          <a:ln w="12700" cap="flat" cmpd="sng" algn="ctr">
            <a:solidFill>
              <a:srgbClr val="40404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noAutofit/>
          </a:bodyPr>
          <a:lstStyle/>
          <a:p>
            <a:pPr algn="ctr" fontAlgn="base">
              <a:spcBef>
                <a:spcPct val="0"/>
              </a:spcBef>
              <a:spcAft>
                <a:spcPct val="0"/>
              </a:spcAft>
            </a:pPr>
            <a:endParaRPr lang="en-US" sz="1350">
              <a:latin typeface="Arial" charset="0"/>
            </a:endParaRPr>
          </a:p>
        </p:txBody>
      </p:sp>
      <p:sp>
        <p:nvSpPr>
          <p:cNvPr id="33" name="Rectangle 32"/>
          <p:cNvSpPr/>
          <p:nvPr/>
        </p:nvSpPr>
        <p:spPr bwMode="auto">
          <a:xfrm>
            <a:off x="4122906" y="5333389"/>
            <a:ext cx="179144" cy="173659"/>
          </a:xfrm>
          <a:prstGeom prst="rect">
            <a:avLst/>
          </a:prstGeom>
          <a:solidFill>
            <a:srgbClr val="FFFF00"/>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S</a:t>
            </a:r>
          </a:p>
        </p:txBody>
      </p:sp>
      <p:sp>
        <p:nvSpPr>
          <p:cNvPr id="34" name="Rectangle 33"/>
          <p:cNvSpPr/>
          <p:nvPr/>
        </p:nvSpPr>
        <p:spPr bwMode="auto">
          <a:xfrm>
            <a:off x="4386675" y="5333389"/>
            <a:ext cx="179144" cy="173659"/>
          </a:xfrm>
          <a:prstGeom prst="rect">
            <a:avLst/>
          </a:prstGeom>
          <a:solidFill>
            <a:srgbClr val="99FF33"/>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H</a:t>
            </a:r>
          </a:p>
        </p:txBody>
      </p:sp>
      <p:sp>
        <p:nvSpPr>
          <p:cNvPr id="35" name="Rectangle 34"/>
          <p:cNvSpPr/>
          <p:nvPr/>
        </p:nvSpPr>
        <p:spPr bwMode="auto">
          <a:xfrm>
            <a:off x="4650444" y="5333389"/>
            <a:ext cx="179144" cy="173659"/>
          </a:xfrm>
          <a:prstGeom prst="rect">
            <a:avLst/>
          </a:prstGeom>
          <a:solidFill>
            <a:srgbClr val="00FFFF"/>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D</a:t>
            </a:r>
          </a:p>
        </p:txBody>
      </p:sp>
      <p:sp>
        <p:nvSpPr>
          <p:cNvPr id="36" name="Rectangle 35"/>
          <p:cNvSpPr/>
          <p:nvPr/>
        </p:nvSpPr>
        <p:spPr bwMode="auto">
          <a:xfrm>
            <a:off x="4914213" y="5333389"/>
            <a:ext cx="179144" cy="173659"/>
          </a:xfrm>
          <a:prstGeom prst="rect">
            <a:avLst/>
          </a:prstGeom>
          <a:solidFill>
            <a:srgbClr val="CC66FF"/>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W</a:t>
            </a:r>
          </a:p>
        </p:txBody>
      </p:sp>
      <p:sp>
        <p:nvSpPr>
          <p:cNvPr id="37" name="Rectangle 36"/>
          <p:cNvSpPr/>
          <p:nvPr/>
        </p:nvSpPr>
        <p:spPr bwMode="auto">
          <a:xfrm>
            <a:off x="5177982" y="5333389"/>
            <a:ext cx="179144" cy="173659"/>
          </a:xfrm>
          <a:prstGeom prst="rect">
            <a:avLst/>
          </a:prstGeom>
          <a:solidFill>
            <a:srgbClr val="FF0066"/>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M</a:t>
            </a:r>
          </a:p>
        </p:txBody>
      </p:sp>
      <p:sp>
        <p:nvSpPr>
          <p:cNvPr id="38" name="Rectangle 37"/>
          <p:cNvSpPr/>
          <p:nvPr/>
        </p:nvSpPr>
        <p:spPr bwMode="auto">
          <a:xfrm>
            <a:off x="5441751" y="5333389"/>
            <a:ext cx="179144" cy="173659"/>
          </a:xfrm>
          <a:prstGeom prst="rect">
            <a:avLst/>
          </a:prstGeom>
          <a:solidFill>
            <a:srgbClr val="CC3300"/>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Y</a:t>
            </a:r>
          </a:p>
        </p:txBody>
      </p:sp>
      <p:sp>
        <p:nvSpPr>
          <p:cNvPr id="39" name="TextBox 38"/>
          <p:cNvSpPr txBox="1"/>
          <p:nvPr/>
        </p:nvSpPr>
        <p:spPr>
          <a:xfrm>
            <a:off x="3999816" y="5483386"/>
            <a:ext cx="1914598" cy="300082"/>
          </a:xfrm>
          <a:prstGeom prst="rect">
            <a:avLst/>
          </a:prstGeom>
          <a:noFill/>
        </p:spPr>
        <p:txBody>
          <a:bodyPr wrap="square" rtlCol="0">
            <a:spAutoFit/>
          </a:bodyPr>
          <a:lstStyle/>
          <a:p>
            <a:r>
              <a:rPr lang="en-US" sz="1350" dirty="0">
                <a:solidFill>
                  <a:srgbClr val="FF0000"/>
                </a:solidFill>
              </a:rPr>
              <a:t>VELOCITY/LATENCY</a:t>
            </a:r>
          </a:p>
        </p:txBody>
      </p:sp>
      <p:sp>
        <p:nvSpPr>
          <p:cNvPr id="40" name="Rectangle 39"/>
          <p:cNvSpPr/>
          <p:nvPr/>
        </p:nvSpPr>
        <p:spPr bwMode="auto">
          <a:xfrm>
            <a:off x="6179097" y="2136587"/>
            <a:ext cx="179144" cy="173659"/>
          </a:xfrm>
          <a:prstGeom prst="rect">
            <a:avLst/>
          </a:prstGeom>
          <a:solidFill>
            <a:srgbClr val="CC3300"/>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Y</a:t>
            </a:r>
          </a:p>
        </p:txBody>
      </p:sp>
      <p:grpSp>
        <p:nvGrpSpPr>
          <p:cNvPr id="41" name="Group 40"/>
          <p:cNvGrpSpPr/>
          <p:nvPr/>
        </p:nvGrpSpPr>
        <p:grpSpPr>
          <a:xfrm>
            <a:off x="2596501" y="1532038"/>
            <a:ext cx="898003" cy="1357313"/>
            <a:chOff x="1692604" y="1141773"/>
            <a:chExt cx="1197337" cy="1809750"/>
          </a:xfrm>
        </p:grpSpPr>
        <p:grpSp>
          <p:nvGrpSpPr>
            <p:cNvPr id="42" name="Group 41"/>
            <p:cNvGrpSpPr/>
            <p:nvPr/>
          </p:nvGrpSpPr>
          <p:grpSpPr>
            <a:xfrm>
              <a:off x="1692604" y="1141773"/>
              <a:ext cx="1197337" cy="1809750"/>
              <a:chOff x="1692604" y="1141773"/>
              <a:chExt cx="1197337" cy="1809750"/>
            </a:xfrm>
          </p:grpSpPr>
          <p:pic>
            <p:nvPicPr>
              <p:cNvPr id="44" name="Picture 43"/>
              <p:cNvPicPr>
                <a:picLocks noChangeAspect="1"/>
              </p:cNvPicPr>
              <p:nvPr/>
            </p:nvPicPr>
            <p:blipFill>
              <a:blip r:embed="rId20"/>
              <a:stretch>
                <a:fillRect/>
              </a:stretch>
            </p:blipFill>
            <p:spPr>
              <a:xfrm>
                <a:off x="1790700" y="1141773"/>
                <a:ext cx="1066800" cy="1809750"/>
              </a:xfrm>
              <a:prstGeom prst="rect">
                <a:avLst/>
              </a:prstGeom>
            </p:spPr>
          </p:pic>
          <p:sp>
            <p:nvSpPr>
              <p:cNvPr id="45" name="TextBox 44"/>
              <p:cNvSpPr txBox="1"/>
              <p:nvPr/>
            </p:nvSpPr>
            <p:spPr>
              <a:xfrm>
                <a:off x="1692604" y="2322243"/>
                <a:ext cx="1197337" cy="292388"/>
              </a:xfrm>
              <a:prstGeom prst="rect">
                <a:avLst/>
              </a:prstGeom>
              <a:noFill/>
            </p:spPr>
            <p:txBody>
              <a:bodyPr wrap="none" rtlCol="0">
                <a:spAutoFit/>
              </a:bodyPr>
              <a:lstStyle/>
              <a:p>
                <a:r>
                  <a:rPr lang="en-US" sz="825" dirty="0">
                    <a:solidFill>
                      <a:schemeClr val="bg1"/>
                    </a:solidFill>
                  </a:rPr>
                  <a:t>Eddy Covariance</a:t>
                </a:r>
              </a:p>
            </p:txBody>
          </p:sp>
        </p:grpSp>
        <p:sp>
          <p:nvSpPr>
            <p:cNvPr id="43" name="Rectangle 42"/>
            <p:cNvSpPr/>
            <p:nvPr/>
          </p:nvSpPr>
          <p:spPr bwMode="auto">
            <a:xfrm>
              <a:off x="2607200" y="2702626"/>
              <a:ext cx="238858" cy="231545"/>
            </a:xfrm>
            <a:prstGeom prst="rect">
              <a:avLst/>
            </a:prstGeom>
            <a:solidFill>
              <a:srgbClr val="FFFF00"/>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S</a:t>
              </a:r>
            </a:p>
          </p:txBody>
        </p:sp>
      </p:grpSp>
      <p:sp>
        <p:nvSpPr>
          <p:cNvPr id="46" name="Rectangle 45"/>
          <p:cNvSpPr/>
          <p:nvPr/>
        </p:nvSpPr>
        <p:spPr bwMode="auto">
          <a:xfrm>
            <a:off x="2403743" y="2972785"/>
            <a:ext cx="179144" cy="173659"/>
          </a:xfrm>
          <a:prstGeom prst="rect">
            <a:avLst/>
          </a:prstGeom>
          <a:solidFill>
            <a:srgbClr val="99FF33"/>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H</a:t>
            </a:r>
          </a:p>
        </p:txBody>
      </p:sp>
      <p:sp>
        <p:nvSpPr>
          <p:cNvPr id="47" name="Rectangle 46"/>
          <p:cNvSpPr/>
          <p:nvPr/>
        </p:nvSpPr>
        <p:spPr bwMode="auto">
          <a:xfrm>
            <a:off x="3025877" y="1228286"/>
            <a:ext cx="179144" cy="173659"/>
          </a:xfrm>
          <a:prstGeom prst="rect">
            <a:avLst/>
          </a:prstGeom>
          <a:solidFill>
            <a:srgbClr val="CC3300"/>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Y</a:t>
            </a:r>
          </a:p>
        </p:txBody>
      </p:sp>
      <p:sp>
        <p:nvSpPr>
          <p:cNvPr id="48" name="Rectangle 47"/>
          <p:cNvSpPr/>
          <p:nvPr/>
        </p:nvSpPr>
        <p:spPr bwMode="auto">
          <a:xfrm>
            <a:off x="2846734" y="1228262"/>
            <a:ext cx="179144" cy="173659"/>
          </a:xfrm>
          <a:prstGeom prst="rect">
            <a:avLst/>
          </a:prstGeom>
          <a:solidFill>
            <a:srgbClr val="00FFFF"/>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D</a:t>
            </a:r>
          </a:p>
        </p:txBody>
      </p:sp>
      <p:sp>
        <p:nvSpPr>
          <p:cNvPr id="49" name="Rectangle 48"/>
          <p:cNvSpPr/>
          <p:nvPr/>
        </p:nvSpPr>
        <p:spPr bwMode="auto">
          <a:xfrm>
            <a:off x="4419102" y="3456221"/>
            <a:ext cx="179144" cy="173659"/>
          </a:xfrm>
          <a:prstGeom prst="rect">
            <a:avLst/>
          </a:prstGeom>
          <a:solidFill>
            <a:srgbClr val="CC66FF"/>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W</a:t>
            </a:r>
          </a:p>
        </p:txBody>
      </p:sp>
      <p:sp>
        <p:nvSpPr>
          <p:cNvPr id="50" name="Rectangle 49"/>
          <p:cNvSpPr/>
          <p:nvPr/>
        </p:nvSpPr>
        <p:spPr bwMode="auto">
          <a:xfrm>
            <a:off x="5407528" y="3583222"/>
            <a:ext cx="179144" cy="173659"/>
          </a:xfrm>
          <a:prstGeom prst="rect">
            <a:avLst/>
          </a:prstGeom>
          <a:solidFill>
            <a:srgbClr val="CC66FF"/>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W</a:t>
            </a:r>
          </a:p>
        </p:txBody>
      </p:sp>
      <p:sp>
        <p:nvSpPr>
          <p:cNvPr id="51" name="Rectangle 50"/>
          <p:cNvSpPr/>
          <p:nvPr/>
        </p:nvSpPr>
        <p:spPr bwMode="auto">
          <a:xfrm>
            <a:off x="6096870" y="4220030"/>
            <a:ext cx="179144" cy="173659"/>
          </a:xfrm>
          <a:prstGeom prst="rect">
            <a:avLst/>
          </a:prstGeom>
          <a:solidFill>
            <a:srgbClr val="FF0066"/>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M</a:t>
            </a:r>
          </a:p>
        </p:txBody>
      </p:sp>
      <p:sp>
        <p:nvSpPr>
          <p:cNvPr id="52" name="Rectangle 51"/>
          <p:cNvSpPr/>
          <p:nvPr/>
        </p:nvSpPr>
        <p:spPr bwMode="auto">
          <a:xfrm>
            <a:off x="6481507" y="3257721"/>
            <a:ext cx="179144" cy="173659"/>
          </a:xfrm>
          <a:prstGeom prst="rect">
            <a:avLst/>
          </a:prstGeom>
          <a:solidFill>
            <a:srgbClr val="CC3300"/>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Y</a:t>
            </a:r>
          </a:p>
        </p:txBody>
      </p:sp>
      <p:grpSp>
        <p:nvGrpSpPr>
          <p:cNvPr id="53" name="Group 52"/>
          <p:cNvGrpSpPr/>
          <p:nvPr/>
        </p:nvGrpSpPr>
        <p:grpSpPr>
          <a:xfrm>
            <a:off x="4162622" y="3768088"/>
            <a:ext cx="692943" cy="590614"/>
            <a:chOff x="3702050" y="4747109"/>
            <a:chExt cx="923924" cy="787485"/>
          </a:xfrm>
        </p:grpSpPr>
        <p:pic>
          <p:nvPicPr>
            <p:cNvPr id="54" name="Picture 53"/>
            <p:cNvPicPr>
              <a:picLocks noChangeAspect="1"/>
            </p:cNvPicPr>
            <p:nvPr/>
          </p:nvPicPr>
          <p:blipFill>
            <a:blip r:embed="rId21"/>
            <a:stretch>
              <a:fillRect/>
            </a:stretch>
          </p:blipFill>
          <p:spPr>
            <a:xfrm>
              <a:off x="3702050" y="4753544"/>
              <a:ext cx="923924" cy="781050"/>
            </a:xfrm>
            <a:prstGeom prst="rect">
              <a:avLst/>
            </a:prstGeom>
          </p:spPr>
        </p:pic>
        <p:sp>
          <p:nvSpPr>
            <p:cNvPr id="55" name="TextBox 54"/>
            <p:cNvSpPr txBox="1"/>
            <p:nvPr/>
          </p:nvSpPr>
          <p:spPr>
            <a:xfrm>
              <a:off x="3713953" y="5226663"/>
              <a:ext cx="861775" cy="292388"/>
            </a:xfrm>
            <a:prstGeom prst="rect">
              <a:avLst/>
            </a:prstGeom>
            <a:noFill/>
          </p:spPr>
          <p:txBody>
            <a:bodyPr wrap="none" rtlCol="0">
              <a:spAutoFit/>
            </a:bodyPr>
            <a:lstStyle/>
            <a:p>
              <a:r>
                <a:rPr lang="en-US" sz="825" dirty="0">
                  <a:solidFill>
                    <a:schemeClr val="bg1"/>
                  </a:solidFill>
                </a:rPr>
                <a:t>Specimens</a:t>
              </a:r>
            </a:p>
          </p:txBody>
        </p:sp>
        <p:sp>
          <p:nvSpPr>
            <p:cNvPr id="56" name="Rectangle 55"/>
            <p:cNvSpPr/>
            <p:nvPr/>
          </p:nvSpPr>
          <p:spPr bwMode="auto">
            <a:xfrm>
              <a:off x="4380436" y="4747109"/>
              <a:ext cx="238858" cy="231545"/>
            </a:xfrm>
            <a:prstGeom prst="rect">
              <a:avLst/>
            </a:prstGeom>
            <a:solidFill>
              <a:srgbClr val="00FFFF"/>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D</a:t>
              </a:r>
            </a:p>
          </p:txBody>
        </p:sp>
      </p:grpSp>
      <p:sp>
        <p:nvSpPr>
          <p:cNvPr id="57" name="Rectangle 56"/>
          <p:cNvSpPr/>
          <p:nvPr/>
        </p:nvSpPr>
        <p:spPr bwMode="auto">
          <a:xfrm>
            <a:off x="6191417" y="2659004"/>
            <a:ext cx="179144" cy="173659"/>
          </a:xfrm>
          <a:prstGeom prst="rect">
            <a:avLst/>
          </a:prstGeom>
          <a:solidFill>
            <a:srgbClr val="FF0066"/>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M</a:t>
            </a:r>
          </a:p>
        </p:txBody>
      </p:sp>
      <p:sp>
        <p:nvSpPr>
          <p:cNvPr id="58" name="Rectangle 57"/>
          <p:cNvSpPr/>
          <p:nvPr/>
        </p:nvSpPr>
        <p:spPr bwMode="auto">
          <a:xfrm>
            <a:off x="7043126" y="3299741"/>
            <a:ext cx="179144" cy="173659"/>
          </a:xfrm>
          <a:prstGeom prst="rect">
            <a:avLst/>
          </a:prstGeom>
          <a:solidFill>
            <a:srgbClr val="FF0066"/>
          </a:solidFill>
          <a:ln w="12700" cap="flat" cmpd="sng" algn="ctr">
            <a:solidFill>
              <a:srgbClr val="404040"/>
            </a:solidFill>
            <a:prstDash val="solid"/>
            <a:round/>
            <a:headEnd type="none" w="med" len="med"/>
            <a:tailEnd type="none" w="med" len="med"/>
          </a:ln>
          <a:effectLst/>
        </p:spPr>
        <p:txBody>
          <a:bodyPr vert="horz" wrap="square" lIns="68580" tIns="0" rIns="68580" bIns="34290" numCol="1" rtlCol="0" anchor="t" anchorCtr="0" compatLnSpc="1">
            <a:prstTxWarp prst="textNoShape">
              <a:avLst/>
            </a:prstTxWarp>
            <a:noAutofit/>
          </a:bodyPr>
          <a:lstStyle/>
          <a:p>
            <a:pPr algn="ctr" fontAlgn="base">
              <a:spcBef>
                <a:spcPct val="0"/>
              </a:spcBef>
              <a:spcAft>
                <a:spcPct val="0"/>
              </a:spcAft>
            </a:pPr>
            <a:r>
              <a:rPr lang="en-US" sz="1350" dirty="0">
                <a:latin typeface="Arial" charset="0"/>
              </a:rPr>
              <a:t>M</a:t>
            </a:r>
          </a:p>
        </p:txBody>
      </p:sp>
      <p:sp>
        <p:nvSpPr>
          <p:cNvPr id="60" name="Rectangle 59"/>
          <p:cNvSpPr/>
          <p:nvPr/>
        </p:nvSpPr>
        <p:spPr bwMode="auto">
          <a:xfrm>
            <a:off x="3819308" y="1652058"/>
            <a:ext cx="2531423" cy="656212"/>
          </a:xfrm>
          <a:prstGeom prst="rect">
            <a:avLst/>
          </a:prstGeom>
          <a:noFill/>
          <a:ln w="12700" cap="flat" cmpd="sng" algn="ctr">
            <a:solidFill>
              <a:schemeClr val="bg1">
                <a:lumMod val="50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noAutofit/>
          </a:bodyPr>
          <a:lstStyle/>
          <a:p>
            <a:pPr algn="ctr" fontAlgn="base">
              <a:spcBef>
                <a:spcPct val="0"/>
              </a:spcBef>
              <a:spcAft>
                <a:spcPct val="0"/>
              </a:spcAft>
            </a:pPr>
            <a:endParaRPr lang="en-US" sz="1350">
              <a:latin typeface="Arial" charset="0"/>
            </a:endParaRPr>
          </a:p>
        </p:txBody>
      </p:sp>
      <p:sp>
        <p:nvSpPr>
          <p:cNvPr id="62" name="Title 30"/>
          <p:cNvSpPr txBox="1">
            <a:spLocks/>
          </p:cNvSpPr>
          <p:nvPr/>
        </p:nvSpPr>
        <p:spPr>
          <a:xfrm>
            <a:off x="143687" y="311853"/>
            <a:ext cx="9000308"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NEON Intro - Throughput Characteristics</a:t>
            </a:r>
          </a:p>
        </p:txBody>
      </p:sp>
    </p:spTree>
    <p:extLst>
      <p:ext uri="{BB962C8B-B14F-4D97-AF65-F5344CB8AC3E}">
        <p14:creationId xmlns:p14="http://schemas.microsoft.com/office/powerpoint/2010/main" val="2423054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1784351" y="5749240"/>
            <a:ext cx="3166268" cy="147533"/>
          </a:xfrm>
        </p:spPr>
        <p:txBody>
          <a:bodyPr/>
          <a:lstStyle/>
          <a:p>
            <a:r>
              <a:rPr lang="en-US"/>
              <a:t> </a:t>
            </a:r>
          </a:p>
        </p:txBody>
      </p:sp>
      <p:pic>
        <p:nvPicPr>
          <p:cNvPr id="4" name="Picture 3" descr="CI-DataFlow.jpg"/>
          <p:cNvPicPr/>
          <p:nvPr/>
        </p:nvPicPr>
        <p:blipFill rotWithShape="1">
          <a:blip r:embed="rId3"/>
          <a:srcRect l="3188" t="5633" r="586" b="13293"/>
          <a:stretch/>
        </p:blipFill>
        <p:spPr>
          <a:xfrm>
            <a:off x="371646" y="966247"/>
            <a:ext cx="8337438" cy="5118030"/>
          </a:xfrm>
          <a:prstGeom prst="rect">
            <a:avLst/>
          </a:prstGeom>
        </p:spPr>
      </p:pic>
      <p:sp>
        <p:nvSpPr>
          <p:cNvPr id="5" name="Title 30"/>
          <p:cNvSpPr txBox="1">
            <a:spLocks/>
          </p:cNvSpPr>
          <p:nvPr/>
        </p:nvSpPr>
        <p:spPr>
          <a:xfrm>
            <a:off x="443941" y="380093"/>
            <a:ext cx="8522637"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NEON CI Data Flows – OS, AOP, IS, EC</a:t>
            </a:r>
          </a:p>
        </p:txBody>
      </p:sp>
    </p:spTree>
    <p:extLst>
      <p:ext uri="{BB962C8B-B14F-4D97-AF65-F5344CB8AC3E}">
        <p14:creationId xmlns:p14="http://schemas.microsoft.com/office/powerpoint/2010/main" val="1572480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2374" b="13770"/>
          <a:stretch/>
        </p:blipFill>
        <p:spPr bwMode="auto">
          <a:xfrm>
            <a:off x="431909" y="770018"/>
            <a:ext cx="8312366" cy="3642302"/>
          </a:xfrm>
          <a:prstGeom prst="rect">
            <a:avLst/>
          </a:prstGeom>
          <a:noFill/>
        </p:spPr>
      </p:pic>
      <p:sp>
        <p:nvSpPr>
          <p:cNvPr id="3" name="Title 30"/>
          <p:cNvSpPr txBox="1">
            <a:spLocks/>
          </p:cNvSpPr>
          <p:nvPr/>
        </p:nvSpPr>
        <p:spPr>
          <a:xfrm>
            <a:off x="307462" y="380093"/>
            <a:ext cx="8700058"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NEON CI - Interoperability Example EC</a:t>
            </a:r>
          </a:p>
        </p:txBody>
      </p:sp>
      <p:sp>
        <p:nvSpPr>
          <p:cNvPr id="4" name="TextBox 3">
            <a:extLst>
              <a:ext uri="{FF2B5EF4-FFF2-40B4-BE49-F238E27FC236}">
                <a16:creationId xmlns:a16="http://schemas.microsoft.com/office/drawing/2014/main" id="{02B8E7A4-18A1-463E-BF02-49E65E91F8B7}"/>
              </a:ext>
            </a:extLst>
          </p:cNvPr>
          <p:cNvSpPr txBox="1"/>
          <p:nvPr/>
        </p:nvSpPr>
        <p:spPr>
          <a:xfrm>
            <a:off x="1095230" y="4656221"/>
            <a:ext cx="7146758" cy="923330"/>
          </a:xfrm>
          <a:prstGeom prst="rect">
            <a:avLst/>
          </a:prstGeom>
          <a:noFill/>
        </p:spPr>
        <p:txBody>
          <a:bodyPr wrap="square" rtlCol="0">
            <a:spAutoFit/>
          </a:bodyPr>
          <a:lstStyle/>
          <a:p>
            <a:r>
              <a:rPr lang="en-US" dirty="0"/>
              <a:t>Metzger, et.al. 2017. </a:t>
            </a:r>
            <a:r>
              <a:rPr lang="en-US" dirty="0">
                <a:solidFill>
                  <a:srgbClr val="00B050"/>
                </a:solidFill>
              </a:rPr>
              <a:t>eddy4R 0.2.0</a:t>
            </a:r>
            <a:r>
              <a:rPr lang="en-US" dirty="0"/>
              <a:t>: a DevOps model for community-extensible processing and analysis of eddy-covariance data based on R, Git, Docker, and HDF5. </a:t>
            </a:r>
            <a:r>
              <a:rPr lang="it-IT" dirty="0"/>
              <a:t>Geosci. Model Dev., 10, 3189–3206.</a:t>
            </a:r>
            <a:endParaRPr lang="en-US" dirty="0"/>
          </a:p>
        </p:txBody>
      </p:sp>
    </p:spTree>
    <p:extLst>
      <p:ext uri="{BB962C8B-B14F-4D97-AF65-F5344CB8AC3E}">
        <p14:creationId xmlns:p14="http://schemas.microsoft.com/office/powerpoint/2010/main" val="158262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tretch>
            <a:fillRect/>
          </a:stretch>
        </p:blipFill>
        <p:spPr>
          <a:xfrm>
            <a:off x="-2319" y="1625346"/>
            <a:ext cx="7631812" cy="3377137"/>
          </a:xfrm>
          <a:prstGeom prst="rect">
            <a:avLst/>
          </a:prstGeom>
        </p:spPr>
      </p:pic>
      <p:sp>
        <p:nvSpPr>
          <p:cNvPr id="4" name="TextBox 3"/>
          <p:cNvSpPr txBox="1"/>
          <p:nvPr/>
        </p:nvSpPr>
        <p:spPr>
          <a:xfrm>
            <a:off x="6367973" y="2297430"/>
            <a:ext cx="2922338" cy="2585323"/>
          </a:xfrm>
          <a:prstGeom prst="rect">
            <a:avLst/>
          </a:prstGeom>
          <a:solidFill>
            <a:schemeClr val="accent5">
              <a:lumMod val="60000"/>
              <a:lumOff val="40000"/>
            </a:schemeClr>
          </a:solidFill>
        </p:spPr>
        <p:txBody>
          <a:bodyPr wrap="square" rtlCol="0">
            <a:spAutoFit/>
          </a:bodyPr>
          <a:lstStyle/>
          <a:p>
            <a:pPr>
              <a:lnSpc>
                <a:spcPct val="150000"/>
              </a:lnSpc>
            </a:pPr>
            <a:r>
              <a:rPr lang="en-US" b="1" i="1" dirty="0">
                <a:sym typeface="Wingdings" panose="05000000000000000000" pitchFamily="2" charset="2"/>
              </a:rPr>
              <a:t>NEON SUPPORTS VIA:</a:t>
            </a:r>
          </a:p>
          <a:p>
            <a:pPr>
              <a:lnSpc>
                <a:spcPct val="150000"/>
              </a:lnSpc>
            </a:pPr>
            <a:r>
              <a:rPr lang="en-US" sz="1500" b="1" dirty="0">
                <a:sym typeface="Wingdings" panose="05000000000000000000" pitchFamily="2" charset="2"/>
              </a:rPr>
              <a:t> </a:t>
            </a:r>
            <a:r>
              <a:rPr lang="en-US" sz="1500" b="1" i="1" dirty="0"/>
              <a:t>Dictionaries, </a:t>
            </a:r>
            <a:r>
              <a:rPr lang="en-US" sz="1500" b="1" i="1" dirty="0" err="1"/>
              <a:t>CalVal</a:t>
            </a:r>
            <a:r>
              <a:rPr lang="en-US" sz="1500" b="1" i="1" dirty="0"/>
              <a:t>, EML</a:t>
            </a:r>
          </a:p>
          <a:p>
            <a:pPr>
              <a:lnSpc>
                <a:spcPct val="150000"/>
              </a:lnSpc>
            </a:pPr>
            <a:r>
              <a:rPr lang="en-US" sz="1500" b="1" dirty="0">
                <a:sym typeface="Wingdings" panose="05000000000000000000" pitchFamily="2" charset="2"/>
              </a:rPr>
              <a:t> </a:t>
            </a:r>
            <a:r>
              <a:rPr lang="en-US" sz="1500" b="1" i="1" dirty="0">
                <a:sym typeface="Wingdings" panose="05000000000000000000" pitchFamily="2" charset="2"/>
              </a:rPr>
              <a:t>Catalog,</a:t>
            </a:r>
            <a:r>
              <a:rPr lang="en-US" sz="1500" b="1" dirty="0">
                <a:sym typeface="Wingdings" panose="05000000000000000000" pitchFamily="2" charset="2"/>
              </a:rPr>
              <a:t> </a:t>
            </a:r>
            <a:r>
              <a:rPr lang="en-US" sz="1500" b="1" i="1" dirty="0"/>
              <a:t>APIs</a:t>
            </a:r>
          </a:p>
          <a:p>
            <a:pPr>
              <a:lnSpc>
                <a:spcPct val="150000"/>
              </a:lnSpc>
            </a:pPr>
            <a:r>
              <a:rPr lang="en-US" sz="1500" b="1" dirty="0">
                <a:sym typeface="Wingdings" panose="05000000000000000000" pitchFamily="2" charset="2"/>
              </a:rPr>
              <a:t> </a:t>
            </a:r>
            <a:r>
              <a:rPr lang="en-US" sz="1500" b="1" i="1" dirty="0">
                <a:sym typeface="Wingdings" panose="05000000000000000000" pitchFamily="2" charset="2"/>
              </a:rPr>
              <a:t>Ontologies</a:t>
            </a:r>
            <a:endParaRPr lang="en-US" sz="1500" b="1" i="1" dirty="0"/>
          </a:p>
          <a:p>
            <a:pPr marL="257175" indent="-257175">
              <a:lnSpc>
                <a:spcPct val="150000"/>
              </a:lnSpc>
              <a:buFont typeface="Wingdings" panose="05000000000000000000" pitchFamily="2" charset="2"/>
              <a:buChar char="ç"/>
            </a:pPr>
            <a:r>
              <a:rPr lang="en-US" sz="1500" b="1" i="1" dirty="0"/>
              <a:t>Theoretical Basis Docs</a:t>
            </a:r>
          </a:p>
          <a:p>
            <a:pPr marL="257175" indent="-257175">
              <a:lnSpc>
                <a:spcPct val="150000"/>
              </a:lnSpc>
              <a:buFont typeface="Wingdings" panose="05000000000000000000" pitchFamily="2" charset="2"/>
              <a:buChar char="ç"/>
            </a:pPr>
            <a:r>
              <a:rPr lang="en-US" sz="1500" b="1" i="1" dirty="0"/>
              <a:t>Data Carpentry Workshops</a:t>
            </a:r>
          </a:p>
        </p:txBody>
      </p:sp>
      <p:sp>
        <p:nvSpPr>
          <p:cNvPr id="5" name="TextBox 4"/>
          <p:cNvSpPr txBox="1"/>
          <p:nvPr/>
        </p:nvSpPr>
        <p:spPr>
          <a:xfrm>
            <a:off x="3837651" y="4461064"/>
            <a:ext cx="2042547" cy="292388"/>
          </a:xfrm>
          <a:prstGeom prst="rect">
            <a:avLst/>
          </a:prstGeom>
          <a:noFill/>
        </p:spPr>
        <p:txBody>
          <a:bodyPr wrap="none" rtlCol="0">
            <a:spAutoFit/>
          </a:bodyPr>
          <a:lstStyle/>
          <a:p>
            <a:r>
              <a:rPr lang="en-US" sz="1300" b="1" i="1" dirty="0">
                <a:solidFill>
                  <a:schemeClr val="bg1">
                    <a:lumMod val="65000"/>
                  </a:schemeClr>
                </a:solidFill>
              </a:rPr>
              <a:t>Gil Press (2015) Forbes</a:t>
            </a:r>
          </a:p>
        </p:txBody>
      </p:sp>
      <p:sp>
        <p:nvSpPr>
          <p:cNvPr id="6" name="Title 30"/>
          <p:cNvSpPr txBox="1">
            <a:spLocks/>
          </p:cNvSpPr>
          <p:nvPr/>
        </p:nvSpPr>
        <p:spPr>
          <a:xfrm>
            <a:off x="443942" y="380093"/>
            <a:ext cx="8331348" cy="586154"/>
          </a:xfrm>
          <a:prstGeom prst="rect">
            <a:avLst/>
          </a:prstGeom>
        </p:spPr>
        <p:txBody>
          <a:bodyPr anchor="b" anchorCtr="0">
            <a:noAutofit/>
          </a:bodyPr>
          <a:lstStyle>
            <a:lvl1pPr algn="l" defTabSz="914140" rtl="0" eaLnBrk="1" latinLnBrk="0" hangingPunct="1">
              <a:spcBef>
                <a:spcPct val="0"/>
              </a:spcBef>
              <a:buNone/>
              <a:defRPr sz="3000" b="1" i="0" kern="1200">
                <a:solidFill>
                  <a:schemeClr val="accent4"/>
                </a:solidFill>
                <a:latin typeface="Century Gothic"/>
                <a:ea typeface="+mj-ea"/>
                <a:cs typeface="Century Gothic"/>
              </a:defRPr>
            </a:lvl1pPr>
          </a:lstStyle>
          <a:p>
            <a:pPr>
              <a:defRPr/>
            </a:pPr>
            <a:r>
              <a:rPr lang="en-US" sz="3600" dirty="0">
                <a:solidFill>
                  <a:srgbClr val="0070C0"/>
                </a:solidFill>
              </a:rPr>
              <a:t>NEON CI – Data consumer needs</a:t>
            </a:r>
          </a:p>
        </p:txBody>
      </p:sp>
    </p:spTree>
    <p:extLst>
      <p:ext uri="{BB962C8B-B14F-4D97-AF65-F5344CB8AC3E}">
        <p14:creationId xmlns:p14="http://schemas.microsoft.com/office/powerpoint/2010/main" val="38858807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FE546A23FF254FBC734E06815E5EB7" ma:contentTypeVersion="2" ma:contentTypeDescription="Create a new document." ma:contentTypeScope="" ma:versionID="95df7ec42da5469245f618a462dfd8c8">
  <xsd:schema xmlns:xsd="http://www.w3.org/2001/XMLSchema" xmlns:xs="http://www.w3.org/2001/XMLSchema" xmlns:p="http://schemas.microsoft.com/office/2006/metadata/properties" xmlns:ns2="1b24b5a4-5569-4bea-957e-04407d9a1f02" targetNamespace="http://schemas.microsoft.com/office/2006/metadata/properties" ma:root="true" ma:fieldsID="56a8d84a8364dd5eca7044f93b2e84e5" ns2:_="">
    <xsd:import namespace="1b24b5a4-5569-4bea-957e-04407d9a1f02"/>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4b5a4-5569-4bea-957e-04407d9a1f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6CF49D-F46F-4536-8F26-45C3E9BA77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4b5a4-5569-4bea-957e-04407d9a1f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2D5448-FCA5-49E6-9595-C9655A4686EA}">
  <ds:schemaRefs>
    <ds:schemaRef ds:uri="http://schemas.microsoft.com/sharepoint/v3/contenttype/forms"/>
  </ds:schemaRefs>
</ds:datastoreItem>
</file>

<file path=customXml/itemProps3.xml><?xml version="1.0" encoding="utf-8"?>
<ds:datastoreItem xmlns:ds="http://schemas.openxmlformats.org/officeDocument/2006/customXml" ds:itemID="{5484AFC1-9159-4E0B-A048-2CE470C12D94}">
  <ds:schemaRefs>
    <ds:schemaRef ds:uri="http://schemas.microsoft.com/office/2006/documentManagement/types"/>
    <ds:schemaRef ds:uri="http://purl.org/dc/elements/1.1/"/>
    <ds:schemaRef ds:uri="1b24b5a4-5569-4bea-957e-04407d9a1f02"/>
    <ds:schemaRef ds:uri="http://schemas.openxmlformats.org/package/2006/metadata/core-properties"/>
    <ds:schemaRef ds:uri="http://purl.org/dc/terms/"/>
    <ds:schemaRef ds:uri="http://purl.org/dc/dcmitype/"/>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1624</TotalTime>
  <Words>1102</Words>
  <Application>Microsoft Office PowerPoint</Application>
  <PresentationFormat>On-screen Show (4:3)</PresentationFormat>
  <Paragraphs>157</Paragraphs>
  <Slides>14</Slides>
  <Notes>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2" baseType="lpstr">
      <vt:lpstr>Arial</vt:lpstr>
      <vt:lpstr>Calibri</vt:lpstr>
      <vt:lpstr>Century Gothic</vt:lpstr>
      <vt:lpstr>Times New Roman</vt:lpstr>
      <vt:lpstr>Trebuchet MS</vt:lpstr>
      <vt:lpstr>Wingdings</vt:lpstr>
      <vt:lpstr>Default Theme</vt:lpstr>
      <vt:lpstr>think-cell Slide</vt:lpstr>
      <vt:lpstr>NEON Cyberinfrastructure Models, Challenges, and Best Practices 7sep17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Partnering for standards &amp; publication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Approach</dc:title>
  <cp:lastModifiedBy>Gulbransen, Tom</cp:lastModifiedBy>
  <cp:revision>36</cp:revision>
  <dcterms:modified xsi:type="dcterms:W3CDTF">2017-09-06T14:13:56Z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0x0101003FFE546A23FF254FBC734E06815E5EB7</vt:lpwstr>
  </property>
</Properties>
</file>